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35"/>
  </p:notesMasterIdLst>
  <p:handoutMasterIdLst>
    <p:handoutMasterId r:id="rId36"/>
  </p:handoutMasterIdLst>
  <p:sldIdLst>
    <p:sldId id="1444" r:id="rId6"/>
    <p:sldId id="1367" r:id="rId7"/>
    <p:sldId id="1454" r:id="rId8"/>
    <p:sldId id="1451" r:id="rId9"/>
    <p:sldId id="1450" r:id="rId10"/>
    <p:sldId id="1456" r:id="rId11"/>
    <p:sldId id="1458" r:id="rId12"/>
    <p:sldId id="1489" r:id="rId13"/>
    <p:sldId id="1498" r:id="rId14"/>
    <p:sldId id="1527" r:id="rId15"/>
    <p:sldId id="1452" r:id="rId16"/>
    <p:sldId id="1511" r:id="rId17"/>
    <p:sldId id="1510" r:id="rId18"/>
    <p:sldId id="1497" r:id="rId19"/>
    <p:sldId id="1495" r:id="rId20"/>
    <p:sldId id="1513" r:id="rId21"/>
    <p:sldId id="1512" r:id="rId22"/>
    <p:sldId id="1516" r:id="rId23"/>
    <p:sldId id="1499" r:id="rId24"/>
    <p:sldId id="1545" r:id="rId25"/>
    <p:sldId id="1544" r:id="rId26"/>
    <p:sldId id="1546" r:id="rId27"/>
    <p:sldId id="1547" r:id="rId28"/>
    <p:sldId id="1548" r:id="rId29"/>
    <p:sldId id="1549" r:id="rId30"/>
    <p:sldId id="1550" r:id="rId31"/>
    <p:sldId id="1551" r:id="rId32"/>
    <p:sldId id="1539" r:id="rId33"/>
    <p:sldId id="1416"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Build 2016 Template" id="{D3E95C9D-3DD4-45B7-BFD9-4AE9F68B7B97}">
          <p14:sldIdLst>
            <p14:sldId id="1444"/>
            <p14:sldId id="1367"/>
            <p14:sldId id="1454"/>
            <p14:sldId id="1451"/>
            <p14:sldId id="1450"/>
            <p14:sldId id="1456"/>
            <p14:sldId id="1458"/>
            <p14:sldId id="1489"/>
            <p14:sldId id="1498"/>
            <p14:sldId id="1527"/>
            <p14:sldId id="1452"/>
            <p14:sldId id="1511"/>
            <p14:sldId id="1510"/>
            <p14:sldId id="1497"/>
            <p14:sldId id="1495"/>
            <p14:sldId id="1513"/>
            <p14:sldId id="1512"/>
            <p14:sldId id="1516"/>
            <p14:sldId id="1499"/>
            <p14:sldId id="1545"/>
            <p14:sldId id="1544"/>
            <p14:sldId id="1546"/>
            <p14:sldId id="1547"/>
            <p14:sldId id="1548"/>
            <p14:sldId id="1549"/>
            <p14:sldId id="1550"/>
            <p14:sldId id="1551"/>
            <p14:sldId id="1539"/>
            <p14:sldId id="14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55147" autoAdjust="0"/>
  </p:normalViewPr>
  <p:slideViewPr>
    <p:cSldViewPr>
      <p:cViewPr varScale="1">
        <p:scale>
          <a:sx n="49" d="100"/>
          <a:sy n="49" d="100"/>
        </p:scale>
        <p:origin x="2226" y="48"/>
      </p:cViewPr>
      <p:guideLst/>
    </p:cSldViewPr>
  </p:slideViewPr>
  <p:outlineViewPr>
    <p:cViewPr>
      <p:scale>
        <a:sx n="33" d="100"/>
        <a:sy n="33" d="100"/>
      </p:scale>
      <p:origin x="0" y="-14442"/>
    </p:cViewPr>
  </p:outlineViewPr>
  <p:notesTextViewPr>
    <p:cViewPr>
      <p:scale>
        <a:sx n="100" d="100"/>
        <a:sy n="100" d="100"/>
      </p:scale>
      <p:origin x="0" y="-858"/>
    </p:cViewPr>
  </p:notesTextViewPr>
  <p:sorterViewPr>
    <p:cViewPr varScale="1">
      <p:scale>
        <a:sx n="1" d="1"/>
        <a:sy n="1" d="1"/>
      </p:scale>
      <p:origin x="0" y="-1422"/>
    </p:cViewPr>
  </p:sorterViewPr>
  <p:notesViewPr>
    <p:cSldViewPr showGuides="1">
      <p:cViewPr>
        <p:scale>
          <a:sx n="100" d="100"/>
          <a:sy n="100" d="100"/>
        </p:scale>
        <p:origin x="259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Build 2016</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3/30/2016 10:32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Build 2016</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3/30/2016 10:32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uild2016-sfdemo-frontend.eastus.cloudapp.azure.com:8082/"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13.90.250.75:19080/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3/30/2016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3/30/2016 10:32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6655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3/30/2016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7856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8443469-77C9-4C80-A5AC-FF04A05E7E63}" type="datetime8">
              <a:rPr lang="en-US" smtClean="0"/>
              <a:t>3/30/2016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65686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3/30/2016 10:32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02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a:t>
            </a:r>
            <a:r>
              <a:rPr lang="en-US" baseline="0" dirty="0"/>
              <a:t> http://hubblesite.org/newscenter/archive/releases/2005/12/image/a/</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3/30/2016 10:32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719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source:</a:t>
            </a:r>
            <a:r>
              <a:rPr lang="en-US" baseline="0" dirty="0"/>
              <a:t> https://www.flickr.com/photos/gsfc/4399421610</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3/30/2016 10:32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410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a:t>
            </a:r>
            <a:r>
              <a:rPr lang="en-US" baseline="0" dirty="0"/>
              <a:t> source: http://www.nasa.gov/mission_pages/spitzer/multimedia/pia13275.html</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3/30/2016 10:32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94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Show</a:t>
            </a:r>
            <a:r>
              <a:rPr lang="en-US" sz="900" kern="1200" baseline="0" dirty="0">
                <a:solidFill>
                  <a:schemeClr val="tx1"/>
                </a:solidFill>
                <a:effectLst/>
                <a:latin typeface="Segoe UI Light" pitchFamily="34" charset="0"/>
                <a:ea typeface="+mn-ea"/>
                <a:cs typeface="+mn-cs"/>
              </a:rPr>
              <a:t> VS project, relate to arch diagram</a:t>
            </a: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Show 40 node</a:t>
            </a:r>
            <a:r>
              <a:rPr lang="en-US" sz="900" kern="1200" baseline="0" dirty="0">
                <a:solidFill>
                  <a:schemeClr val="tx1"/>
                </a:solidFill>
                <a:effectLst/>
                <a:latin typeface="Segoe UI Light" pitchFamily="34" charset="0"/>
                <a:ea typeface="+mn-ea"/>
                <a:cs typeface="+mn-cs"/>
              </a:rPr>
              <a:t> cluster </a:t>
            </a:r>
            <a:r>
              <a:rPr lang="en-US" sz="900" kern="1200" dirty="0">
                <a:solidFill>
                  <a:schemeClr val="tx1"/>
                </a:solidFill>
                <a:effectLst/>
                <a:latin typeface="Segoe UI Light" pitchFamily="34" charset="0"/>
                <a:ea typeface="+mn-ea"/>
                <a:cs typeface="+mn-cs"/>
              </a:rPr>
              <a:t>in Azure SFX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3/30/2016 10:32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363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Update phone image</a:t>
            </a:r>
            <a:r>
              <a:rPr lang="en-US" baseline="0" dirty="0" smtClean="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3/30/2016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355178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r>
              <a:rPr lang="en-US" baseline="0" dirty="0" smtClean="0"/>
              <a:t> the following overviews</a:t>
            </a:r>
          </a:p>
          <a:p>
            <a:pPr marL="228600" indent="-228600">
              <a:buAutoNum type="arabicParenR"/>
            </a:pPr>
            <a:r>
              <a:rPr lang="en-US" sz="900" kern="1200" dirty="0" smtClean="0">
                <a:solidFill>
                  <a:schemeClr val="tx1"/>
                </a:solidFill>
                <a:latin typeface="Segoe UI Light" pitchFamily="34" charset="0"/>
                <a:ea typeface="+mn-ea"/>
                <a:cs typeface="+mn-cs"/>
              </a:rPr>
              <a:t>https://azure.microsoft.com/en-us/documentation/articles/service-fabric-overview-microservices/</a:t>
            </a:r>
          </a:p>
          <a:p>
            <a:pPr marL="228600" indent="-228600">
              <a:buAutoNum type="arabicParenR"/>
            </a:pPr>
            <a:r>
              <a:rPr lang="en-US" sz="900" kern="1200" dirty="0" smtClean="0">
                <a:solidFill>
                  <a:schemeClr val="tx1"/>
                </a:solidFill>
                <a:latin typeface="Segoe UI Light" pitchFamily="34" charset="0"/>
                <a:ea typeface="+mn-ea"/>
                <a:cs typeface="+mn-cs"/>
              </a:rPr>
              <a:t>MSDN Article</a:t>
            </a:r>
            <a:r>
              <a:rPr lang="en-US" sz="900" kern="1200" baseline="0" dirty="0" smtClean="0">
                <a:solidFill>
                  <a:schemeClr val="tx1"/>
                </a:solidFill>
                <a:latin typeface="Segoe UI Light" pitchFamily="34" charset="0"/>
                <a:ea typeface="+mn-ea"/>
                <a:cs typeface="+mn-cs"/>
              </a:rPr>
              <a:t> on Service Fabric </a:t>
            </a:r>
            <a:r>
              <a:rPr lang="en-US" sz="900" kern="1200" dirty="0" smtClean="0">
                <a:solidFill>
                  <a:schemeClr val="tx1"/>
                </a:solidFill>
                <a:latin typeface="Segoe UI Light" pitchFamily="34" charset="0"/>
                <a:ea typeface="+mn-ea"/>
                <a:cs typeface="+mn-cs"/>
              </a:rPr>
              <a:t>https://msdn.microsoft.com/en-us/magazine/mt595752</a:t>
            </a:r>
          </a:p>
          <a:p>
            <a:pPr marL="228600" indent="-228600">
              <a:buAutoNum type="arabicParenR"/>
            </a:pPr>
            <a:r>
              <a:rPr lang="en-US" sz="900" kern="1200" dirty="0" smtClean="0">
                <a:solidFill>
                  <a:schemeClr val="tx1"/>
                </a:solidFill>
                <a:latin typeface="Segoe UI Light" pitchFamily="34" charset="0"/>
                <a:ea typeface="+mn-ea"/>
                <a:cs typeface="+mn-cs"/>
              </a:rPr>
              <a:t>Watch this video https://channel9.msdn.com/Events/Visual-Studio/Connect-event-2015/911 </a:t>
            </a:r>
          </a:p>
          <a:p>
            <a:pPr marL="0" indent="0">
              <a:buNone/>
            </a:pPr>
            <a:endParaRPr lang="en-US" dirty="0" smtClean="0"/>
          </a:p>
          <a:p>
            <a:endParaRPr lang="en-US" dirty="0" smtClean="0"/>
          </a:p>
          <a:p>
            <a:r>
              <a:rPr lang="en-US" dirty="0" smtClean="0"/>
              <a:t>Gartner Definition</a:t>
            </a:r>
            <a:r>
              <a:rPr lang="en-US" baseline="0" dirty="0" smtClean="0"/>
              <a:t> of </a:t>
            </a:r>
            <a:r>
              <a:rPr lang="en-US" dirty="0" smtClean="0"/>
              <a:t>Cloud-Native Applications </a:t>
            </a:r>
          </a:p>
          <a:p>
            <a:r>
              <a:rPr lang="en-US" dirty="0" smtClean="0"/>
              <a:t>This use case includes applications at any scale, which have been written with the strengths and weaknesses of public cloud IaaS in mind. Cloud-native applications assume that resilience must reside in the application and not in the infrastructure (low "compute resilience" weighting), that the application can run well in a variety of underlying infrastructure configurations (low "architecture flexibility" weighting), that the customer's IT organization will attend to security concerns (low "security and compliance" weighting), and that there are only minimal integrations with existing on-premises infrastructure and applications (low "enterprise integration" weighting). Automation, API capabilities and scale-out capabilities are, however, extremely important. Because many such applications have big data aspects, the big data enablement capability also receives a high weighting in this use case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8443469-77C9-4C80-A5AC-FF04A05E7E63}" type="datetime8">
              <a:rPr lang="en-US" smtClean="0"/>
              <a:t>3/30/2016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3266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3/30/2016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077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 representing cloud</a:t>
            </a:r>
          </a:p>
          <a:p>
            <a:pPr lvl="1"/>
            <a:r>
              <a:rPr lang="en-US" dirty="0"/>
              <a:t>Contains Cluster (can contain 1000s of nodes)</a:t>
            </a:r>
          </a:p>
          <a:p>
            <a:pPr lvl="2"/>
            <a:r>
              <a:rPr lang="en-US" dirty="0"/>
              <a:t>Contains Nodes (@ has name)</a:t>
            </a:r>
          </a:p>
          <a:p>
            <a:pPr lvl="3"/>
            <a:r>
              <a:rPr lang="en-US" dirty="0"/>
              <a:t>Endpoints</a:t>
            </a:r>
          </a:p>
          <a:p>
            <a:pPr lvl="4"/>
            <a:r>
              <a:rPr lang="en-US" dirty="0" err="1"/>
              <a:t>HttpGateWay</a:t>
            </a:r>
            <a:r>
              <a:rPr lang="en-US" dirty="0"/>
              <a:t> (19007), Cluster (</a:t>
            </a:r>
            <a:r>
              <a:rPr lang="en-US" dirty="0" err="1"/>
              <a:t>tcp</a:t>
            </a:r>
            <a:r>
              <a:rPr lang="en-US" dirty="0"/>
              <a:t>: 19000)?</a:t>
            </a:r>
          </a:p>
          <a:p>
            <a:pPr lvl="3"/>
            <a:r>
              <a:rPr lang="en-US" dirty="0"/>
              <a:t>Your “static” code/data/</a:t>
            </a:r>
            <a:r>
              <a:rPr lang="en-US" dirty="0" err="1"/>
              <a:t>config</a:t>
            </a:r>
            <a:endParaRPr lang="en-US" dirty="0"/>
          </a:p>
          <a:p>
            <a:pPr lvl="2"/>
            <a:r>
              <a:rPr lang="en-US" dirty="0"/>
              <a:t>Load Balancer</a:t>
            </a:r>
          </a:p>
          <a:p>
            <a:r>
              <a:rPr lang="en-US" dirty="0"/>
              <a:t>Animate: start w/DC box</a:t>
            </a:r>
          </a:p>
          <a:p>
            <a:pPr lvl="1"/>
            <a:r>
              <a:rPr lang="en-US" dirty="0"/>
              <a:t>Enter some nodes (names)</a:t>
            </a:r>
          </a:p>
          <a:p>
            <a:pPr lvl="1"/>
            <a:r>
              <a:rPr lang="en-US" dirty="0"/>
              <a:t>Install OS/SF</a:t>
            </a:r>
          </a:p>
          <a:p>
            <a:pPr lvl="1"/>
            <a:r>
              <a:rPr lang="en-US" dirty="0"/>
              <a:t>Establish endpoints to create cluster</a:t>
            </a:r>
          </a:p>
          <a:p>
            <a:pPr lvl="1"/>
            <a:r>
              <a:rPr lang="en-US" dirty="0"/>
              <a:t>You code/data/</a:t>
            </a:r>
            <a:r>
              <a:rPr lang="en-US" dirty="0" err="1"/>
              <a:t>config</a:t>
            </a:r>
            <a:endParaRPr lang="en-US" dirty="0"/>
          </a:p>
          <a:p>
            <a:pPr lvl="1"/>
            <a:r>
              <a:rPr lang="en-US" dirty="0"/>
              <a:t>Load Balancer</a:t>
            </a:r>
          </a:p>
          <a:p>
            <a:pPr lvl="1"/>
            <a:r>
              <a:rPr lang="en-US" dirty="0"/>
              <a:t>Client request </a:t>
            </a:r>
            <a:r>
              <a:rPr lang="en-US" dirty="0">
                <a:sym typeface="Wingdings" panose="05000000000000000000" pitchFamily="2" charset="2"/>
              </a:rPr>
              <a:t> LB  to a node</a:t>
            </a:r>
          </a:p>
          <a:p>
            <a:pPr lvl="1"/>
            <a:r>
              <a:rPr lang="en-US" dirty="0">
                <a:sym typeface="Wingdings" panose="05000000000000000000" pitchFamily="2" charset="2"/>
              </a:rPr>
              <a:t>---</a:t>
            </a:r>
          </a:p>
          <a:p>
            <a:r>
              <a:rPr lang="en-US" dirty="0"/>
              <a:t>&lt;?xml version="1.0" encoding="utf-8"?&gt;</a:t>
            </a:r>
          </a:p>
          <a:p>
            <a:r>
              <a:rPr lang="en-US" dirty="0"/>
              <a:t>&lt;!--</a:t>
            </a:r>
          </a:p>
          <a:p>
            <a:endParaRPr lang="en-US" dirty="0"/>
          </a:p>
          <a:p>
            <a:r>
              <a:rPr lang="en-US" dirty="0"/>
              <a:t>WARNING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p>
          <a:p>
            <a:r>
              <a:rPr lang="en-US" dirty="0"/>
              <a:t>WARNING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p>
          <a:p>
            <a:r>
              <a:rPr lang="en-US" dirty="0"/>
              <a:t>WARNING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p>
          <a:p>
            <a:endParaRPr lang="en-US" dirty="0"/>
          </a:p>
          <a:p>
            <a:r>
              <a:rPr lang="en-US" dirty="0"/>
              <a:t>The settings used within this </a:t>
            </a:r>
            <a:r>
              <a:rPr lang="en-US" dirty="0" err="1"/>
              <a:t>ClusterManifest</a:t>
            </a:r>
            <a:r>
              <a:rPr lang="en-US" dirty="0"/>
              <a:t> are expressly for use only</a:t>
            </a:r>
          </a:p>
          <a:p>
            <a:r>
              <a:rPr lang="en-US" dirty="0"/>
              <a:t>within a developer single-box environment.  Any use of these settings outside</a:t>
            </a:r>
          </a:p>
          <a:p>
            <a:r>
              <a:rPr lang="en-US" dirty="0"/>
              <a:t>of that environment are highly likely to produce incorrect, and </a:t>
            </a:r>
            <a:r>
              <a:rPr lang="en-US" dirty="0" err="1"/>
              <a:t>misperforming</a:t>
            </a:r>
            <a:endParaRPr lang="en-US" dirty="0"/>
          </a:p>
          <a:p>
            <a:r>
              <a:rPr lang="en-US" dirty="0"/>
              <a:t>systems.</a:t>
            </a:r>
          </a:p>
          <a:p>
            <a:endParaRPr lang="en-US" dirty="0"/>
          </a:p>
          <a:p>
            <a:r>
              <a:rPr lang="en-US" dirty="0"/>
              <a:t>WARNING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p>
          <a:p>
            <a:r>
              <a:rPr lang="en-US" dirty="0"/>
              <a:t>WARNING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p>
          <a:p>
            <a:r>
              <a:rPr lang="en-US" dirty="0"/>
              <a:t>WARNING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r>
              <a:rPr lang="en-US" dirty="0" err="1"/>
              <a:t>WARNING</a:t>
            </a:r>
            <a:r>
              <a:rPr lang="en-US" dirty="0"/>
              <a:t> </a:t>
            </a:r>
          </a:p>
          <a:p>
            <a:endParaRPr lang="en-US" dirty="0"/>
          </a:p>
          <a:p>
            <a:r>
              <a:rPr lang="en-US" dirty="0"/>
              <a:t>--&gt;</a:t>
            </a:r>
          </a:p>
          <a:p>
            <a:r>
              <a:rPr lang="en-US" dirty="0"/>
              <a:t>&lt;</a:t>
            </a:r>
            <a:r>
              <a:rPr lang="en-US" dirty="0" err="1"/>
              <a:t>ClusterManifest</a:t>
            </a:r>
            <a:endParaRPr lang="en-US" dirty="0"/>
          </a:p>
          <a:p>
            <a:r>
              <a:rPr lang="en-US" dirty="0"/>
              <a:t>    </a:t>
            </a:r>
            <a:r>
              <a:rPr lang="en-US" dirty="0" err="1"/>
              <a:t>xmlns:xsd</a:t>
            </a:r>
            <a:r>
              <a:rPr lang="en-US" dirty="0"/>
              <a:t>="http://www.w3.org/2001/XMLSchema"</a:t>
            </a:r>
          </a:p>
          <a:p>
            <a:r>
              <a:rPr lang="en-US" dirty="0"/>
              <a:t>    </a:t>
            </a:r>
            <a:r>
              <a:rPr lang="en-US" dirty="0" err="1"/>
              <a:t>xmlns:xsi</a:t>
            </a:r>
            <a:r>
              <a:rPr lang="en-US" dirty="0"/>
              <a:t>="http://www.w3.org/2001/XMLSchema-instance"</a:t>
            </a:r>
          </a:p>
          <a:p>
            <a:r>
              <a:rPr lang="en-US" dirty="0"/>
              <a:t>    </a:t>
            </a:r>
            <a:r>
              <a:rPr lang="en-US" dirty="0" err="1"/>
              <a:t>xmlns</a:t>
            </a:r>
            <a:r>
              <a:rPr lang="en-US" dirty="0"/>
              <a:t>="http://schemas.microsoft.com/2011/01/fabric"</a:t>
            </a:r>
          </a:p>
          <a:p>
            <a:r>
              <a:rPr lang="en-US" dirty="0"/>
              <a:t>    Name="</a:t>
            </a:r>
            <a:r>
              <a:rPr lang="en-US" dirty="0" err="1"/>
              <a:t>ComputerName</a:t>
            </a:r>
            <a:r>
              <a:rPr lang="en-US" dirty="0"/>
              <a:t>-Local-Cluster"</a:t>
            </a:r>
          </a:p>
          <a:p>
            <a:r>
              <a:rPr lang="en-US" dirty="0"/>
              <a:t>    Version="1.0"&gt;</a:t>
            </a:r>
          </a:p>
          <a:p>
            <a:r>
              <a:rPr lang="en-US" dirty="0"/>
              <a:t>    &lt;</a:t>
            </a:r>
            <a:r>
              <a:rPr lang="en-US" dirty="0" err="1"/>
              <a:t>NodeTypes</a:t>
            </a:r>
            <a:r>
              <a:rPr lang="en-US" dirty="0"/>
              <a:t>&gt;</a:t>
            </a:r>
          </a:p>
          <a:p>
            <a:r>
              <a:rPr lang="en-US" dirty="0"/>
              <a:t>        &lt;</a:t>
            </a:r>
            <a:r>
              <a:rPr lang="en-US" dirty="0" err="1"/>
              <a:t>NodeType</a:t>
            </a:r>
            <a:r>
              <a:rPr lang="en-US" dirty="0"/>
              <a:t> Name="NodeType1"&gt;</a:t>
            </a:r>
          </a:p>
          <a:p>
            <a:r>
              <a:rPr lang="en-US" dirty="0"/>
              <a:t>            &lt;Endpoints&gt;</a:t>
            </a:r>
          </a:p>
          <a:p>
            <a:r>
              <a:rPr lang="en-US" dirty="0"/>
              <a:t>                &lt;</a:t>
            </a:r>
            <a:r>
              <a:rPr lang="en-US" dirty="0" err="1"/>
              <a:t>ClientConnectionEndpoint</a:t>
            </a:r>
            <a:r>
              <a:rPr lang="en-US" dirty="0"/>
              <a:t> Port="19000" /&gt;</a:t>
            </a:r>
          </a:p>
          <a:p>
            <a:r>
              <a:rPr lang="en-US" dirty="0"/>
              <a:t>                &lt;</a:t>
            </a:r>
            <a:r>
              <a:rPr lang="en-US" dirty="0" err="1"/>
              <a:t>LeaseDriverEndpoint</a:t>
            </a:r>
            <a:r>
              <a:rPr lang="en-US" dirty="0"/>
              <a:t> Port="19001" /&gt;</a:t>
            </a:r>
          </a:p>
          <a:p>
            <a:r>
              <a:rPr lang="en-US" dirty="0"/>
              <a:t>                &lt;</a:t>
            </a:r>
            <a:r>
              <a:rPr lang="en-US" dirty="0" err="1"/>
              <a:t>ClusterConnectionEndpoint</a:t>
            </a:r>
            <a:r>
              <a:rPr lang="en-US" dirty="0"/>
              <a:t> Port="19002" /&gt;</a:t>
            </a:r>
          </a:p>
          <a:p>
            <a:r>
              <a:rPr lang="en-US" dirty="0"/>
              <a:t>                &lt;</a:t>
            </a:r>
            <a:r>
              <a:rPr lang="en-US" dirty="0" err="1"/>
              <a:t>HttpGatewayEndpoint</a:t>
            </a:r>
            <a:r>
              <a:rPr lang="en-US" dirty="0"/>
              <a:t> Port="19007" Protocol="http" /&gt;</a:t>
            </a:r>
          </a:p>
          <a:p>
            <a:r>
              <a:rPr lang="en-US" dirty="0"/>
              <a:t>                &lt;</a:t>
            </a:r>
            <a:r>
              <a:rPr lang="en-US" dirty="0" err="1"/>
              <a:t>ServiceConnectionEndpoint</a:t>
            </a:r>
            <a:r>
              <a:rPr lang="en-US" dirty="0"/>
              <a:t> Port="19006" /&gt;</a:t>
            </a:r>
          </a:p>
          <a:p>
            <a:r>
              <a:rPr lang="en-US" dirty="0"/>
              <a:t>                &lt;</a:t>
            </a:r>
            <a:r>
              <a:rPr lang="en-US" dirty="0" err="1"/>
              <a:t>ApplicationEndpoints</a:t>
            </a:r>
            <a:r>
              <a:rPr lang="en-US" dirty="0"/>
              <a:t> </a:t>
            </a:r>
            <a:r>
              <a:rPr lang="en-US" dirty="0" err="1"/>
              <a:t>StartPort</a:t>
            </a:r>
            <a:r>
              <a:rPr lang="en-US" dirty="0"/>
              <a:t>="30001" </a:t>
            </a:r>
            <a:r>
              <a:rPr lang="en-US" dirty="0" err="1"/>
              <a:t>EndPort</a:t>
            </a:r>
            <a:r>
              <a:rPr lang="en-US" dirty="0"/>
              <a:t>="31000" /&gt;</a:t>
            </a:r>
          </a:p>
          <a:p>
            <a:r>
              <a:rPr lang="en-US" dirty="0"/>
              <a:t>            &lt;/Endpoints&gt;</a:t>
            </a:r>
          </a:p>
          <a:p>
            <a:r>
              <a:rPr lang="en-US" dirty="0"/>
              <a:t>        &lt;/</a:t>
            </a:r>
            <a:r>
              <a:rPr lang="en-US" dirty="0" err="1"/>
              <a:t>NodeType</a:t>
            </a:r>
            <a:r>
              <a:rPr lang="en-US" dirty="0"/>
              <a:t>&gt;</a:t>
            </a:r>
          </a:p>
          <a:p>
            <a:r>
              <a:rPr lang="en-US" dirty="0"/>
              <a:t>        &lt;</a:t>
            </a:r>
            <a:r>
              <a:rPr lang="en-US" dirty="0" err="1"/>
              <a:t>NodeType</a:t>
            </a:r>
            <a:r>
              <a:rPr lang="en-US" dirty="0"/>
              <a:t> Name="NodeType2"&gt;</a:t>
            </a:r>
          </a:p>
          <a:p>
            <a:r>
              <a:rPr lang="en-US" dirty="0"/>
              <a:t>            &lt;Endpoints&gt;</a:t>
            </a:r>
          </a:p>
          <a:p>
            <a:r>
              <a:rPr lang="en-US" dirty="0"/>
              <a:t>                &lt;</a:t>
            </a:r>
            <a:r>
              <a:rPr lang="en-US" dirty="0" err="1"/>
              <a:t>ClientConnectionEndpoint</a:t>
            </a:r>
            <a:r>
              <a:rPr lang="en-US" dirty="0"/>
              <a:t> Port="19010" /&gt;</a:t>
            </a:r>
          </a:p>
          <a:p>
            <a:r>
              <a:rPr lang="en-US" dirty="0"/>
              <a:t>                &lt;</a:t>
            </a:r>
            <a:r>
              <a:rPr lang="en-US" dirty="0" err="1"/>
              <a:t>LeaseDriverEndpoint</a:t>
            </a:r>
            <a:r>
              <a:rPr lang="en-US" dirty="0"/>
              <a:t> Port="19011" /&gt;</a:t>
            </a:r>
          </a:p>
          <a:p>
            <a:r>
              <a:rPr lang="en-US" dirty="0"/>
              <a:t>                &lt;</a:t>
            </a:r>
            <a:r>
              <a:rPr lang="en-US" dirty="0" err="1"/>
              <a:t>ClusterConnectionEndpoint</a:t>
            </a:r>
            <a:r>
              <a:rPr lang="en-US" dirty="0"/>
              <a:t> Port="19012" /&gt;</a:t>
            </a:r>
          </a:p>
          <a:p>
            <a:r>
              <a:rPr lang="en-US" dirty="0"/>
              <a:t>                &lt;</a:t>
            </a:r>
            <a:r>
              <a:rPr lang="en-US" dirty="0" err="1"/>
              <a:t>HttpGatewayEndpoint</a:t>
            </a:r>
            <a:r>
              <a:rPr lang="en-US" dirty="0"/>
              <a:t> Port="19017" Protocol="http" /&gt;</a:t>
            </a:r>
          </a:p>
          <a:p>
            <a:r>
              <a:rPr lang="en-US" dirty="0"/>
              <a:t>                &lt;</a:t>
            </a:r>
            <a:r>
              <a:rPr lang="en-US" dirty="0" err="1"/>
              <a:t>ServiceConnectionEndpoint</a:t>
            </a:r>
            <a:r>
              <a:rPr lang="en-US" dirty="0"/>
              <a:t> Port="19016" /&gt;</a:t>
            </a:r>
          </a:p>
          <a:p>
            <a:r>
              <a:rPr lang="en-US" dirty="0"/>
              <a:t>                &lt;</a:t>
            </a:r>
            <a:r>
              <a:rPr lang="en-US" dirty="0" err="1"/>
              <a:t>ApplicationEndpoints</a:t>
            </a:r>
            <a:r>
              <a:rPr lang="en-US" dirty="0"/>
              <a:t> </a:t>
            </a:r>
            <a:r>
              <a:rPr lang="en-US" dirty="0" err="1"/>
              <a:t>StartPort</a:t>
            </a:r>
            <a:r>
              <a:rPr lang="en-US" dirty="0"/>
              <a:t>="31001" </a:t>
            </a:r>
            <a:r>
              <a:rPr lang="en-US" dirty="0" err="1"/>
              <a:t>EndPort</a:t>
            </a:r>
            <a:r>
              <a:rPr lang="en-US" dirty="0"/>
              <a:t>="32000" /&gt;</a:t>
            </a:r>
          </a:p>
          <a:p>
            <a:r>
              <a:rPr lang="en-US" dirty="0"/>
              <a:t>            &lt;/Endpoints&gt;</a:t>
            </a:r>
          </a:p>
          <a:p>
            <a:r>
              <a:rPr lang="en-US" dirty="0"/>
              <a:t>        &lt;/</a:t>
            </a:r>
            <a:r>
              <a:rPr lang="en-US" dirty="0" err="1"/>
              <a:t>NodeType</a:t>
            </a:r>
            <a:r>
              <a:rPr lang="en-US" dirty="0"/>
              <a:t>&gt;</a:t>
            </a:r>
          </a:p>
          <a:p>
            <a:r>
              <a:rPr lang="en-US" dirty="0"/>
              <a:t>        &lt;</a:t>
            </a:r>
            <a:r>
              <a:rPr lang="en-US" dirty="0" err="1"/>
              <a:t>NodeType</a:t>
            </a:r>
            <a:r>
              <a:rPr lang="en-US" dirty="0"/>
              <a:t> Name="NodeType3"&gt;</a:t>
            </a:r>
          </a:p>
          <a:p>
            <a:r>
              <a:rPr lang="en-US" dirty="0"/>
              <a:t>            &lt;Endpoints&gt;</a:t>
            </a:r>
          </a:p>
          <a:p>
            <a:r>
              <a:rPr lang="en-US" dirty="0"/>
              <a:t>                &lt;</a:t>
            </a:r>
            <a:r>
              <a:rPr lang="en-US" dirty="0" err="1"/>
              <a:t>ClientConnectionEndpoint</a:t>
            </a:r>
            <a:r>
              <a:rPr lang="en-US" dirty="0"/>
              <a:t> Port="19020" /&gt;</a:t>
            </a:r>
          </a:p>
          <a:p>
            <a:r>
              <a:rPr lang="en-US" dirty="0"/>
              <a:t>                &lt;</a:t>
            </a:r>
            <a:r>
              <a:rPr lang="en-US" dirty="0" err="1"/>
              <a:t>LeaseDriverEndpoint</a:t>
            </a:r>
            <a:r>
              <a:rPr lang="en-US" dirty="0"/>
              <a:t> Port="19021" /&gt;</a:t>
            </a:r>
          </a:p>
          <a:p>
            <a:r>
              <a:rPr lang="en-US" dirty="0"/>
              <a:t>                &lt;</a:t>
            </a:r>
            <a:r>
              <a:rPr lang="en-US" dirty="0" err="1"/>
              <a:t>ClusterConnectionEndpoint</a:t>
            </a:r>
            <a:r>
              <a:rPr lang="en-US" dirty="0"/>
              <a:t> Port="19022" /&gt;</a:t>
            </a:r>
          </a:p>
          <a:p>
            <a:r>
              <a:rPr lang="en-US" dirty="0"/>
              <a:t>                &lt;</a:t>
            </a:r>
            <a:r>
              <a:rPr lang="en-US" dirty="0" err="1"/>
              <a:t>HttpGatewayEndpoint</a:t>
            </a:r>
            <a:r>
              <a:rPr lang="en-US" dirty="0"/>
              <a:t> Port="19027" Protocol="http" /&gt;</a:t>
            </a:r>
          </a:p>
          <a:p>
            <a:r>
              <a:rPr lang="en-US" dirty="0"/>
              <a:t>                &lt;</a:t>
            </a:r>
            <a:r>
              <a:rPr lang="en-US" dirty="0" err="1"/>
              <a:t>ServiceConnectionEndpoint</a:t>
            </a:r>
            <a:r>
              <a:rPr lang="en-US" dirty="0"/>
              <a:t> Port="19026" /&gt;</a:t>
            </a:r>
          </a:p>
          <a:p>
            <a:r>
              <a:rPr lang="en-US" dirty="0"/>
              <a:t>                &lt;</a:t>
            </a:r>
            <a:r>
              <a:rPr lang="en-US" dirty="0" err="1"/>
              <a:t>ApplicationEndpoints</a:t>
            </a:r>
            <a:r>
              <a:rPr lang="en-US" dirty="0"/>
              <a:t> </a:t>
            </a:r>
            <a:r>
              <a:rPr lang="en-US" dirty="0" err="1"/>
              <a:t>StartPort</a:t>
            </a:r>
            <a:r>
              <a:rPr lang="en-US" dirty="0"/>
              <a:t>="32001" </a:t>
            </a:r>
            <a:r>
              <a:rPr lang="en-US" dirty="0" err="1"/>
              <a:t>EndPort</a:t>
            </a:r>
            <a:r>
              <a:rPr lang="en-US" dirty="0"/>
              <a:t>="33000" /&gt;</a:t>
            </a:r>
          </a:p>
          <a:p>
            <a:r>
              <a:rPr lang="en-US" dirty="0"/>
              <a:t>            &lt;/Endpoints&gt;</a:t>
            </a:r>
          </a:p>
          <a:p>
            <a:r>
              <a:rPr lang="en-US" dirty="0"/>
              <a:t>        &lt;/</a:t>
            </a:r>
            <a:r>
              <a:rPr lang="en-US" dirty="0" err="1"/>
              <a:t>NodeType</a:t>
            </a:r>
            <a:r>
              <a:rPr lang="en-US" dirty="0"/>
              <a:t>&gt;</a:t>
            </a:r>
          </a:p>
          <a:p>
            <a:r>
              <a:rPr lang="en-US" dirty="0"/>
              <a:t>        &lt;</a:t>
            </a:r>
            <a:r>
              <a:rPr lang="en-US" dirty="0" err="1"/>
              <a:t>NodeType</a:t>
            </a:r>
            <a:r>
              <a:rPr lang="en-US" dirty="0"/>
              <a:t> Name="NodeType4"&gt;</a:t>
            </a:r>
          </a:p>
          <a:p>
            <a:r>
              <a:rPr lang="en-US" dirty="0"/>
              <a:t>            &lt;Endpoints&gt;</a:t>
            </a:r>
          </a:p>
          <a:p>
            <a:r>
              <a:rPr lang="en-US" dirty="0"/>
              <a:t>                &lt;</a:t>
            </a:r>
            <a:r>
              <a:rPr lang="en-US" dirty="0" err="1"/>
              <a:t>ClientConnectionEndpoint</a:t>
            </a:r>
            <a:r>
              <a:rPr lang="en-US" dirty="0"/>
              <a:t> Port="19030" /&gt;</a:t>
            </a:r>
          </a:p>
          <a:p>
            <a:r>
              <a:rPr lang="en-US" dirty="0"/>
              <a:t>                &lt;</a:t>
            </a:r>
            <a:r>
              <a:rPr lang="en-US" dirty="0" err="1"/>
              <a:t>LeaseDriverEndpoint</a:t>
            </a:r>
            <a:r>
              <a:rPr lang="en-US" dirty="0"/>
              <a:t> Port="19031" /&gt;</a:t>
            </a:r>
          </a:p>
          <a:p>
            <a:r>
              <a:rPr lang="en-US" dirty="0"/>
              <a:t>                &lt;</a:t>
            </a:r>
            <a:r>
              <a:rPr lang="en-US" dirty="0" err="1"/>
              <a:t>ClusterConnectionEndpoint</a:t>
            </a:r>
            <a:r>
              <a:rPr lang="en-US" dirty="0"/>
              <a:t> Port="19032" /&gt;</a:t>
            </a:r>
          </a:p>
          <a:p>
            <a:r>
              <a:rPr lang="en-US" dirty="0"/>
              <a:t>                &lt;</a:t>
            </a:r>
            <a:r>
              <a:rPr lang="en-US" dirty="0" err="1"/>
              <a:t>HttpGatewayEndpoint</a:t>
            </a:r>
            <a:r>
              <a:rPr lang="en-US" dirty="0"/>
              <a:t> Port="19037" Protocol="http" /&gt;</a:t>
            </a:r>
          </a:p>
          <a:p>
            <a:r>
              <a:rPr lang="en-US" dirty="0"/>
              <a:t>                &lt;</a:t>
            </a:r>
            <a:r>
              <a:rPr lang="en-US" dirty="0" err="1"/>
              <a:t>ServiceConnectionEndpoint</a:t>
            </a:r>
            <a:r>
              <a:rPr lang="en-US" dirty="0"/>
              <a:t> Port="19036" /&gt;</a:t>
            </a:r>
          </a:p>
          <a:p>
            <a:r>
              <a:rPr lang="en-US" dirty="0"/>
              <a:t>                &lt;</a:t>
            </a:r>
            <a:r>
              <a:rPr lang="en-US" dirty="0" err="1"/>
              <a:t>ApplicationEndpoints</a:t>
            </a:r>
            <a:r>
              <a:rPr lang="en-US" dirty="0"/>
              <a:t> </a:t>
            </a:r>
            <a:r>
              <a:rPr lang="en-US" dirty="0" err="1"/>
              <a:t>StartPort</a:t>
            </a:r>
            <a:r>
              <a:rPr lang="en-US" dirty="0"/>
              <a:t>="33001" </a:t>
            </a:r>
            <a:r>
              <a:rPr lang="en-US" dirty="0" err="1"/>
              <a:t>EndPort</a:t>
            </a:r>
            <a:r>
              <a:rPr lang="en-US" dirty="0"/>
              <a:t>="34000" /&gt;</a:t>
            </a:r>
          </a:p>
          <a:p>
            <a:r>
              <a:rPr lang="en-US" dirty="0"/>
              <a:t>            &lt;/Endpoints&gt;</a:t>
            </a:r>
          </a:p>
          <a:p>
            <a:r>
              <a:rPr lang="en-US" dirty="0"/>
              <a:t>        &lt;/</a:t>
            </a:r>
            <a:r>
              <a:rPr lang="en-US" dirty="0" err="1"/>
              <a:t>NodeType</a:t>
            </a:r>
            <a:r>
              <a:rPr lang="en-US" dirty="0"/>
              <a:t>&gt;</a:t>
            </a:r>
          </a:p>
          <a:p>
            <a:r>
              <a:rPr lang="en-US" dirty="0"/>
              <a:t>        &lt;</a:t>
            </a:r>
            <a:r>
              <a:rPr lang="en-US" dirty="0" err="1"/>
              <a:t>NodeType</a:t>
            </a:r>
            <a:r>
              <a:rPr lang="en-US" dirty="0"/>
              <a:t> Name="NodeType5"&gt;</a:t>
            </a:r>
          </a:p>
          <a:p>
            <a:r>
              <a:rPr lang="en-US" dirty="0"/>
              <a:t>            &lt;Endpoints&gt;</a:t>
            </a:r>
          </a:p>
          <a:p>
            <a:r>
              <a:rPr lang="en-US" dirty="0"/>
              <a:t>                &lt;</a:t>
            </a:r>
            <a:r>
              <a:rPr lang="en-US" dirty="0" err="1"/>
              <a:t>ClientConnectionEndpoint</a:t>
            </a:r>
            <a:r>
              <a:rPr lang="en-US" dirty="0"/>
              <a:t> Port="19040" /&gt;</a:t>
            </a:r>
          </a:p>
          <a:p>
            <a:r>
              <a:rPr lang="en-US" dirty="0"/>
              <a:t>                &lt;</a:t>
            </a:r>
            <a:r>
              <a:rPr lang="en-US" dirty="0" err="1"/>
              <a:t>LeaseDriverEndpoint</a:t>
            </a:r>
            <a:r>
              <a:rPr lang="en-US" dirty="0"/>
              <a:t> Port="19041" /&gt;</a:t>
            </a:r>
          </a:p>
          <a:p>
            <a:r>
              <a:rPr lang="en-US" dirty="0"/>
              <a:t>                &lt;</a:t>
            </a:r>
            <a:r>
              <a:rPr lang="en-US" dirty="0" err="1"/>
              <a:t>ClusterConnectionEndpoint</a:t>
            </a:r>
            <a:r>
              <a:rPr lang="en-US" dirty="0"/>
              <a:t> Port="19042" /&gt;</a:t>
            </a:r>
          </a:p>
          <a:p>
            <a:r>
              <a:rPr lang="en-US" dirty="0"/>
              <a:t>                &lt;</a:t>
            </a:r>
            <a:r>
              <a:rPr lang="en-US" dirty="0" err="1"/>
              <a:t>HttpGatewayEndpoint</a:t>
            </a:r>
            <a:r>
              <a:rPr lang="en-US" dirty="0"/>
              <a:t> Port="19047" Protocol="http" /&gt;</a:t>
            </a:r>
          </a:p>
          <a:p>
            <a:r>
              <a:rPr lang="en-US" dirty="0"/>
              <a:t>                &lt;</a:t>
            </a:r>
            <a:r>
              <a:rPr lang="en-US" dirty="0" err="1"/>
              <a:t>ServiceConnectionEndpoint</a:t>
            </a:r>
            <a:r>
              <a:rPr lang="en-US" dirty="0"/>
              <a:t> Port="19046" /&gt;</a:t>
            </a:r>
          </a:p>
          <a:p>
            <a:r>
              <a:rPr lang="en-US" dirty="0"/>
              <a:t>                &lt;</a:t>
            </a:r>
            <a:r>
              <a:rPr lang="en-US" dirty="0" err="1"/>
              <a:t>ApplicationEndpoints</a:t>
            </a:r>
            <a:r>
              <a:rPr lang="en-US" dirty="0"/>
              <a:t> </a:t>
            </a:r>
            <a:r>
              <a:rPr lang="en-US" dirty="0" err="1"/>
              <a:t>StartPort</a:t>
            </a:r>
            <a:r>
              <a:rPr lang="en-US" dirty="0"/>
              <a:t>="34001" </a:t>
            </a:r>
            <a:r>
              <a:rPr lang="en-US" dirty="0" err="1"/>
              <a:t>EndPort</a:t>
            </a:r>
            <a:r>
              <a:rPr lang="en-US" dirty="0"/>
              <a:t>="35000" /&gt;</a:t>
            </a:r>
          </a:p>
          <a:p>
            <a:r>
              <a:rPr lang="en-US" dirty="0"/>
              <a:t>            &lt;/Endpoints&gt;</a:t>
            </a:r>
          </a:p>
          <a:p>
            <a:r>
              <a:rPr lang="en-US" dirty="0"/>
              <a:t>        &lt;/</a:t>
            </a:r>
            <a:r>
              <a:rPr lang="en-US" dirty="0" err="1"/>
              <a:t>NodeType</a:t>
            </a:r>
            <a:r>
              <a:rPr lang="en-US" dirty="0"/>
              <a:t>&gt;</a:t>
            </a:r>
          </a:p>
          <a:p>
            <a:r>
              <a:rPr lang="en-US" dirty="0"/>
              <a:t>    &lt;/</a:t>
            </a:r>
            <a:r>
              <a:rPr lang="en-US" dirty="0" err="1"/>
              <a:t>NodeTypes</a:t>
            </a:r>
            <a:r>
              <a:rPr lang="en-US" dirty="0"/>
              <a:t>&gt;</a:t>
            </a:r>
          </a:p>
          <a:p>
            <a:r>
              <a:rPr lang="en-US" dirty="0"/>
              <a:t>    &lt;Infrastructure&gt;</a:t>
            </a:r>
          </a:p>
          <a:p>
            <a:r>
              <a:rPr lang="en-US" dirty="0"/>
              <a:t>        &lt;</a:t>
            </a:r>
            <a:r>
              <a:rPr lang="en-US" dirty="0" err="1"/>
              <a:t>WindowsServer</a:t>
            </a:r>
            <a:r>
              <a:rPr lang="en-US" dirty="0"/>
              <a:t> </a:t>
            </a:r>
            <a:r>
              <a:rPr lang="en-US" dirty="0" err="1"/>
              <a:t>IsScaleMin</a:t>
            </a:r>
            <a:r>
              <a:rPr lang="en-US" dirty="0"/>
              <a:t>="true"&gt;</a:t>
            </a:r>
          </a:p>
          <a:p>
            <a:r>
              <a:rPr lang="en-US" dirty="0"/>
              <a:t>            &lt;</a:t>
            </a:r>
            <a:r>
              <a:rPr lang="en-US" dirty="0" err="1"/>
              <a:t>NodeList</a:t>
            </a:r>
            <a:r>
              <a:rPr lang="en-US" dirty="0"/>
              <a:t>&gt;</a:t>
            </a:r>
          </a:p>
          <a:p>
            <a:r>
              <a:rPr lang="en-US" dirty="0"/>
              <a:t>                &lt;Node </a:t>
            </a:r>
            <a:r>
              <a:rPr lang="en-US" dirty="0" err="1"/>
              <a:t>NodeName</a:t>
            </a:r>
            <a:r>
              <a:rPr lang="en-US" dirty="0"/>
              <a:t>="Node.1" </a:t>
            </a:r>
            <a:r>
              <a:rPr lang="en-US" dirty="0" err="1"/>
              <a:t>IPAddressOrFQDN</a:t>
            </a:r>
            <a:r>
              <a:rPr lang="en-US" dirty="0"/>
              <a:t>="localhost" </a:t>
            </a:r>
            <a:r>
              <a:rPr lang="en-US" dirty="0" err="1"/>
              <a:t>IsSeedNode</a:t>
            </a:r>
            <a:r>
              <a:rPr lang="en-US" dirty="0"/>
              <a:t>="true"  </a:t>
            </a:r>
            <a:r>
              <a:rPr lang="en-US" dirty="0" err="1"/>
              <a:t>NodeTypeRef</a:t>
            </a:r>
            <a:r>
              <a:rPr lang="en-US" dirty="0"/>
              <a:t>="NodeType1" </a:t>
            </a:r>
            <a:r>
              <a:rPr lang="en-US" dirty="0" err="1"/>
              <a:t>FaultDomain</a:t>
            </a:r>
            <a:r>
              <a:rPr lang="en-US" dirty="0"/>
              <a:t>="</a:t>
            </a:r>
            <a:r>
              <a:rPr lang="en-US" dirty="0" err="1"/>
              <a:t>fd</a:t>
            </a:r>
            <a:r>
              <a:rPr lang="en-US" dirty="0"/>
              <a:t>:/FD01" </a:t>
            </a:r>
            <a:r>
              <a:rPr lang="en-US" dirty="0" err="1"/>
              <a:t>UpgradeDomain</a:t>
            </a:r>
            <a:r>
              <a:rPr lang="en-US" dirty="0"/>
              <a:t>="UD1" /&gt;</a:t>
            </a:r>
          </a:p>
          <a:p>
            <a:r>
              <a:rPr lang="en-US" dirty="0"/>
              <a:t>                &lt;Node </a:t>
            </a:r>
            <a:r>
              <a:rPr lang="en-US" dirty="0" err="1"/>
              <a:t>NodeName</a:t>
            </a:r>
            <a:r>
              <a:rPr lang="en-US" dirty="0"/>
              <a:t>="Node.2" </a:t>
            </a:r>
            <a:r>
              <a:rPr lang="en-US" dirty="0" err="1"/>
              <a:t>IPAddressOrFQDN</a:t>
            </a:r>
            <a:r>
              <a:rPr lang="en-US" dirty="0"/>
              <a:t>="localhost" </a:t>
            </a:r>
            <a:r>
              <a:rPr lang="en-US" dirty="0" err="1"/>
              <a:t>IsSeedNode</a:t>
            </a:r>
            <a:r>
              <a:rPr lang="en-US" dirty="0"/>
              <a:t>="true"  </a:t>
            </a:r>
            <a:r>
              <a:rPr lang="en-US" dirty="0" err="1"/>
              <a:t>NodeTypeRef</a:t>
            </a:r>
            <a:r>
              <a:rPr lang="en-US" dirty="0"/>
              <a:t>="NodeType2" </a:t>
            </a:r>
            <a:r>
              <a:rPr lang="en-US" dirty="0" err="1"/>
              <a:t>FaultDomain</a:t>
            </a:r>
            <a:r>
              <a:rPr lang="en-US" dirty="0"/>
              <a:t>="</a:t>
            </a:r>
            <a:r>
              <a:rPr lang="en-US" dirty="0" err="1"/>
              <a:t>fd</a:t>
            </a:r>
            <a:r>
              <a:rPr lang="en-US" dirty="0"/>
              <a:t>:/FD02" </a:t>
            </a:r>
            <a:r>
              <a:rPr lang="en-US" dirty="0" err="1"/>
              <a:t>UpgradeDomain</a:t>
            </a:r>
            <a:r>
              <a:rPr lang="en-US" dirty="0"/>
              <a:t>="UD2" /&gt;</a:t>
            </a:r>
          </a:p>
          <a:p>
            <a:r>
              <a:rPr lang="en-US" dirty="0"/>
              <a:t>                &lt;Node </a:t>
            </a:r>
            <a:r>
              <a:rPr lang="en-US" dirty="0" err="1"/>
              <a:t>NodeName</a:t>
            </a:r>
            <a:r>
              <a:rPr lang="en-US" dirty="0"/>
              <a:t>="Node.3" </a:t>
            </a:r>
            <a:r>
              <a:rPr lang="en-US" dirty="0" err="1"/>
              <a:t>IPAddressOrFQDN</a:t>
            </a:r>
            <a:r>
              <a:rPr lang="en-US" dirty="0"/>
              <a:t>="localhost" </a:t>
            </a:r>
            <a:r>
              <a:rPr lang="en-US" dirty="0" err="1"/>
              <a:t>IsSeedNode</a:t>
            </a:r>
            <a:r>
              <a:rPr lang="en-US" dirty="0"/>
              <a:t>="true"  </a:t>
            </a:r>
            <a:r>
              <a:rPr lang="en-US" dirty="0" err="1"/>
              <a:t>NodeTypeRef</a:t>
            </a:r>
            <a:r>
              <a:rPr lang="en-US" dirty="0"/>
              <a:t>="NodeType3" </a:t>
            </a:r>
            <a:r>
              <a:rPr lang="en-US" dirty="0" err="1"/>
              <a:t>FaultDomain</a:t>
            </a:r>
            <a:r>
              <a:rPr lang="en-US" dirty="0"/>
              <a:t>="</a:t>
            </a:r>
            <a:r>
              <a:rPr lang="en-US" dirty="0" err="1"/>
              <a:t>fd</a:t>
            </a:r>
            <a:r>
              <a:rPr lang="en-US" dirty="0"/>
              <a:t>:/FD03" </a:t>
            </a:r>
            <a:r>
              <a:rPr lang="en-US" dirty="0" err="1"/>
              <a:t>UpgradeDomain</a:t>
            </a:r>
            <a:r>
              <a:rPr lang="en-US" dirty="0"/>
              <a:t>="UD3" /&gt;</a:t>
            </a:r>
          </a:p>
          <a:p>
            <a:r>
              <a:rPr lang="en-US" dirty="0"/>
              <a:t>                &lt;Node </a:t>
            </a:r>
            <a:r>
              <a:rPr lang="en-US" dirty="0" err="1"/>
              <a:t>NodeName</a:t>
            </a:r>
            <a:r>
              <a:rPr lang="en-US" dirty="0"/>
              <a:t>="Node.4" </a:t>
            </a:r>
            <a:r>
              <a:rPr lang="en-US" dirty="0" err="1"/>
              <a:t>IPAddressOrFQDN</a:t>
            </a:r>
            <a:r>
              <a:rPr lang="en-US" dirty="0"/>
              <a:t>="localhost" </a:t>
            </a:r>
            <a:r>
              <a:rPr lang="en-US" dirty="0" err="1"/>
              <a:t>IsSeedNode</a:t>
            </a:r>
            <a:r>
              <a:rPr lang="en-US" dirty="0"/>
              <a:t>="false" </a:t>
            </a:r>
            <a:r>
              <a:rPr lang="en-US" dirty="0" err="1"/>
              <a:t>NodeTypeRef</a:t>
            </a:r>
            <a:r>
              <a:rPr lang="en-US" dirty="0"/>
              <a:t>="NodeType4" </a:t>
            </a:r>
            <a:r>
              <a:rPr lang="en-US" dirty="0" err="1"/>
              <a:t>FaultDomain</a:t>
            </a:r>
            <a:r>
              <a:rPr lang="en-US" dirty="0"/>
              <a:t>="</a:t>
            </a:r>
            <a:r>
              <a:rPr lang="en-US" dirty="0" err="1"/>
              <a:t>fd</a:t>
            </a:r>
            <a:r>
              <a:rPr lang="en-US" dirty="0"/>
              <a:t>:/FD04" </a:t>
            </a:r>
            <a:r>
              <a:rPr lang="en-US" dirty="0" err="1"/>
              <a:t>UpgradeDomain</a:t>
            </a:r>
            <a:r>
              <a:rPr lang="en-US" dirty="0"/>
              <a:t>="UD1" /&gt;</a:t>
            </a:r>
          </a:p>
          <a:p>
            <a:r>
              <a:rPr lang="en-US" dirty="0"/>
              <a:t>                &lt;Node </a:t>
            </a:r>
            <a:r>
              <a:rPr lang="en-US" dirty="0" err="1"/>
              <a:t>NodeName</a:t>
            </a:r>
            <a:r>
              <a:rPr lang="en-US" dirty="0"/>
              <a:t>="Node.5" </a:t>
            </a:r>
            <a:r>
              <a:rPr lang="en-US" dirty="0" err="1"/>
              <a:t>IPAddressOrFQDN</a:t>
            </a:r>
            <a:r>
              <a:rPr lang="en-US" dirty="0"/>
              <a:t>="localhost" </a:t>
            </a:r>
            <a:r>
              <a:rPr lang="en-US" dirty="0" err="1"/>
              <a:t>IsSeedNode</a:t>
            </a:r>
            <a:r>
              <a:rPr lang="en-US" dirty="0"/>
              <a:t>="false" </a:t>
            </a:r>
            <a:r>
              <a:rPr lang="en-US" dirty="0" err="1"/>
              <a:t>NodeTypeRef</a:t>
            </a:r>
            <a:r>
              <a:rPr lang="en-US" dirty="0"/>
              <a:t>="NodeType5" </a:t>
            </a:r>
            <a:r>
              <a:rPr lang="en-US" dirty="0" err="1"/>
              <a:t>FaultDomain</a:t>
            </a:r>
            <a:r>
              <a:rPr lang="en-US" dirty="0"/>
              <a:t>="</a:t>
            </a:r>
            <a:r>
              <a:rPr lang="en-US" dirty="0" err="1"/>
              <a:t>fd</a:t>
            </a:r>
            <a:r>
              <a:rPr lang="en-US" dirty="0"/>
              <a:t>:/FD05" </a:t>
            </a:r>
            <a:r>
              <a:rPr lang="en-US" dirty="0" err="1"/>
              <a:t>UpgradeDomain</a:t>
            </a:r>
            <a:r>
              <a:rPr lang="en-US" dirty="0"/>
              <a:t>="UD2" /&gt;</a:t>
            </a:r>
          </a:p>
          <a:p>
            <a:r>
              <a:rPr lang="en-US" dirty="0"/>
              <a:t>            &lt;/</a:t>
            </a:r>
            <a:r>
              <a:rPr lang="en-US" dirty="0" err="1"/>
              <a:t>NodeList</a:t>
            </a:r>
            <a:r>
              <a:rPr lang="en-US" dirty="0"/>
              <a:t>&gt;</a:t>
            </a:r>
          </a:p>
          <a:p>
            <a:r>
              <a:rPr lang="en-US" dirty="0"/>
              <a:t>        &lt;/</a:t>
            </a:r>
            <a:r>
              <a:rPr lang="en-US" dirty="0" err="1"/>
              <a:t>WindowsServer</a:t>
            </a:r>
            <a:r>
              <a:rPr lang="en-US" dirty="0"/>
              <a:t>&gt;</a:t>
            </a:r>
          </a:p>
          <a:p>
            <a:r>
              <a:rPr lang="en-US" dirty="0"/>
              <a:t>    &lt;/Infrastructure&gt;</a:t>
            </a:r>
          </a:p>
          <a:p>
            <a:r>
              <a:rPr lang="en-US" dirty="0"/>
              <a:t>    &lt;</a:t>
            </a:r>
            <a:r>
              <a:rPr lang="en-US" dirty="0" err="1"/>
              <a:t>FabricSettings</a:t>
            </a:r>
            <a:r>
              <a:rPr lang="en-US" dirty="0"/>
              <a:t>&gt;</a:t>
            </a:r>
          </a:p>
          <a:p>
            <a:r>
              <a:rPr lang="en-US" dirty="0"/>
              <a:t>        &lt;Section Name="Security"&gt;</a:t>
            </a:r>
          </a:p>
          <a:p>
            <a:r>
              <a:rPr lang="en-US" dirty="0"/>
              <a:t>            &lt;Parameter Name="</a:t>
            </a:r>
            <a:r>
              <a:rPr lang="en-US" dirty="0" err="1"/>
              <a:t>ClusterCredentialType</a:t>
            </a:r>
            <a:r>
              <a:rPr lang="en-US" dirty="0"/>
              <a:t>" Value="None" /&gt;</a:t>
            </a:r>
          </a:p>
          <a:p>
            <a:r>
              <a:rPr lang="en-US" dirty="0"/>
              <a:t>            &lt;Parameter Name="</a:t>
            </a:r>
            <a:r>
              <a:rPr lang="en-US" dirty="0" err="1"/>
              <a:t>ServerAuthCredentialType</a:t>
            </a:r>
            <a:r>
              <a:rPr lang="en-US" dirty="0"/>
              <a:t>" Value="None" /&gt;</a:t>
            </a:r>
          </a:p>
          <a:p>
            <a:r>
              <a:rPr lang="en-US" dirty="0"/>
              <a:t>        &lt;/Section&gt;</a:t>
            </a:r>
          </a:p>
          <a:p>
            <a:r>
              <a:rPr lang="en-US" dirty="0"/>
              <a:t>        &lt;Section Name="</a:t>
            </a:r>
            <a:r>
              <a:rPr lang="en-US" dirty="0" err="1"/>
              <a:t>FailoverManager</a:t>
            </a:r>
            <a:r>
              <a:rPr lang="en-US" dirty="0"/>
              <a:t>"&gt;</a:t>
            </a:r>
          </a:p>
          <a:p>
            <a:r>
              <a:rPr lang="en-US" dirty="0"/>
              <a:t>            &lt;!-- expected cluster size allows the placement to start when the cluster is started. This value should be less than total number of nodes</a:t>
            </a:r>
          </a:p>
          <a:p>
            <a:r>
              <a:rPr lang="en-US" dirty="0"/>
              <a:t>                 as without it the </a:t>
            </a:r>
            <a:r>
              <a:rPr lang="en-US" dirty="0" err="1"/>
              <a:t>FailoverManager</a:t>
            </a:r>
            <a:r>
              <a:rPr lang="en-US" dirty="0"/>
              <a:t> will not start the placement of the user services. This value should be 80% to 90% of the cluster size.</a:t>
            </a:r>
          </a:p>
          <a:p>
            <a:r>
              <a:rPr lang="en-US" dirty="0"/>
              <a:t>            --&gt;</a:t>
            </a:r>
          </a:p>
          <a:p>
            <a:r>
              <a:rPr lang="en-US" dirty="0"/>
              <a:t>            &lt;Parameter Name="</a:t>
            </a:r>
            <a:r>
              <a:rPr lang="en-US" dirty="0" err="1"/>
              <a:t>ExpectedClusterSize</a:t>
            </a:r>
            <a:r>
              <a:rPr lang="en-US" dirty="0"/>
              <a:t>" Value="4" /&gt;</a:t>
            </a:r>
          </a:p>
          <a:p>
            <a:r>
              <a:rPr lang="en-US" dirty="0"/>
              <a:t>            &lt;!-- The default target and min replica set sizes are 7 and 5. The below configuration is not required for cluster that have 7 or more nodes.  --&gt;</a:t>
            </a:r>
          </a:p>
          <a:p>
            <a:r>
              <a:rPr lang="en-US" dirty="0"/>
              <a:t>            &lt;Parameter Name="</a:t>
            </a:r>
            <a:r>
              <a:rPr lang="en-US" dirty="0" err="1"/>
              <a:t>TargetReplicaSetSize</a:t>
            </a:r>
            <a:r>
              <a:rPr lang="en-US" dirty="0"/>
              <a:t>" Value="5" /&gt;</a:t>
            </a:r>
          </a:p>
          <a:p>
            <a:r>
              <a:rPr lang="en-US" dirty="0"/>
              <a:t>            &lt;Parameter Name="</a:t>
            </a:r>
            <a:r>
              <a:rPr lang="en-US" dirty="0" err="1"/>
              <a:t>MinReplicaSetSize</a:t>
            </a:r>
            <a:r>
              <a:rPr lang="en-US" dirty="0"/>
              <a:t>" Value="3" /&gt;</a:t>
            </a:r>
          </a:p>
          <a:p>
            <a:r>
              <a:rPr lang="en-US" dirty="0"/>
              <a:t>            &lt;Parameter Name="</a:t>
            </a:r>
            <a:r>
              <a:rPr lang="en-US" dirty="0" err="1"/>
              <a:t>ReconfigurationTimeLimit</a:t>
            </a:r>
            <a:r>
              <a:rPr lang="en-US" dirty="0"/>
              <a:t>" Value="20" /&gt;</a:t>
            </a:r>
          </a:p>
          <a:p>
            <a:r>
              <a:rPr lang="en-US" dirty="0"/>
              <a:t>            &lt;Parameter Name="</a:t>
            </a:r>
            <a:r>
              <a:rPr lang="en-US" dirty="0" err="1"/>
              <a:t>BuildReplicaTimeLimit</a:t>
            </a:r>
            <a:r>
              <a:rPr lang="en-US" dirty="0"/>
              <a:t>" Value="20" /&gt;</a:t>
            </a:r>
          </a:p>
          <a:p>
            <a:r>
              <a:rPr lang="en-US" dirty="0"/>
              <a:t>            &lt;Parameter Name="</a:t>
            </a:r>
            <a:r>
              <a:rPr lang="en-US" dirty="0" err="1"/>
              <a:t>CreateInstanceTimeLimit</a:t>
            </a:r>
            <a:r>
              <a:rPr lang="en-US" dirty="0"/>
              <a:t>" Value="20" /&gt;</a:t>
            </a:r>
          </a:p>
          <a:p>
            <a:r>
              <a:rPr lang="en-US" dirty="0"/>
              <a:t>            &lt;Parameter Name="</a:t>
            </a:r>
            <a:r>
              <a:rPr lang="en-US" dirty="0" err="1"/>
              <a:t>PlacementTimeLimit</a:t>
            </a:r>
            <a:r>
              <a:rPr lang="en-US" dirty="0"/>
              <a:t>" Value="20" /&gt;</a:t>
            </a:r>
          </a:p>
          <a:p>
            <a:r>
              <a:rPr lang="en-US" dirty="0"/>
              <a:t>        &lt;/Section&gt;</a:t>
            </a:r>
          </a:p>
          <a:p>
            <a:r>
              <a:rPr lang="en-US" dirty="0"/>
              <a:t>        &lt;Section Name="</a:t>
            </a:r>
            <a:r>
              <a:rPr lang="en-US" dirty="0" err="1"/>
              <a:t>ReconfigurationAgent</a:t>
            </a:r>
            <a:r>
              <a:rPr lang="en-US" dirty="0"/>
              <a:t>"&gt;</a:t>
            </a:r>
          </a:p>
          <a:p>
            <a:r>
              <a:rPr lang="en-US" dirty="0"/>
              <a:t>            &lt;Parameter Name="</a:t>
            </a:r>
            <a:r>
              <a:rPr lang="en-US" dirty="0" err="1"/>
              <a:t>ServiceApiHealthDuration</a:t>
            </a:r>
            <a:r>
              <a:rPr lang="en-US" dirty="0"/>
              <a:t>" Value="20" /&gt;</a:t>
            </a:r>
          </a:p>
          <a:p>
            <a:r>
              <a:rPr lang="en-US" dirty="0"/>
              <a:t>            &lt;Parameter Name="</a:t>
            </a:r>
            <a:r>
              <a:rPr lang="en-US" dirty="0" err="1"/>
              <a:t>ServiceReconfigurationApiHealthDuration</a:t>
            </a:r>
            <a:r>
              <a:rPr lang="en-US" dirty="0"/>
              <a:t>" Value="20" /&gt;</a:t>
            </a:r>
          </a:p>
          <a:p>
            <a:r>
              <a:rPr lang="en-US" dirty="0"/>
              <a:t>            &lt;Parameter Name="</a:t>
            </a:r>
            <a:r>
              <a:rPr lang="en-US" dirty="0" err="1"/>
              <a:t>LocalHealthReportingTimerInterval</a:t>
            </a:r>
            <a:r>
              <a:rPr lang="en-US" dirty="0"/>
              <a:t>" Value="5" /&gt;</a:t>
            </a:r>
          </a:p>
          <a:p>
            <a:r>
              <a:rPr lang="en-US" dirty="0"/>
              <a:t>            &lt;Parameter Name="</a:t>
            </a:r>
            <a:r>
              <a:rPr lang="en-US" dirty="0" err="1"/>
              <a:t>IsDeactivationInfoEnabled</a:t>
            </a:r>
            <a:r>
              <a:rPr lang="en-US" dirty="0"/>
              <a:t>" Value="true" /&gt;</a:t>
            </a:r>
          </a:p>
          <a:p>
            <a:r>
              <a:rPr lang="en-US" dirty="0"/>
              <a:t>        &lt;/Section&gt;</a:t>
            </a:r>
          </a:p>
          <a:p>
            <a:r>
              <a:rPr lang="en-US" dirty="0"/>
              <a:t>        &lt;Section Name="</a:t>
            </a:r>
            <a:r>
              <a:rPr lang="en-US" dirty="0" err="1"/>
              <a:t>ClusterManager</a:t>
            </a:r>
            <a:r>
              <a:rPr lang="en-US" dirty="0"/>
              <a:t>"&gt;</a:t>
            </a:r>
          </a:p>
          <a:p>
            <a:r>
              <a:rPr lang="en-US" dirty="0"/>
              <a:t>            &lt;!-- The default target and min replica set sizes are 7 and 5. The below configuration is not required for cluster that have 7 or more nodes.  --&gt;</a:t>
            </a:r>
          </a:p>
          <a:p>
            <a:r>
              <a:rPr lang="en-US" dirty="0"/>
              <a:t>            &lt;Parameter Name="</a:t>
            </a:r>
            <a:r>
              <a:rPr lang="en-US" dirty="0" err="1"/>
              <a:t>TargetReplicaSetSize</a:t>
            </a:r>
            <a:r>
              <a:rPr lang="en-US" dirty="0"/>
              <a:t>" Value="5" /&gt;</a:t>
            </a:r>
          </a:p>
          <a:p>
            <a:r>
              <a:rPr lang="en-US" dirty="0"/>
              <a:t>            &lt;Parameter Name="</a:t>
            </a:r>
            <a:r>
              <a:rPr lang="en-US" dirty="0" err="1"/>
              <a:t>MinReplicaSetSize</a:t>
            </a:r>
            <a:r>
              <a:rPr lang="en-US" dirty="0"/>
              <a:t>" Value="3" /&gt;</a:t>
            </a:r>
          </a:p>
          <a:p>
            <a:r>
              <a:rPr lang="en-US" dirty="0"/>
              <a:t>            &lt;Parameter Name="</a:t>
            </a:r>
            <a:r>
              <a:rPr lang="en-US" dirty="0" err="1"/>
              <a:t>UpgradeStatusPollInterval</a:t>
            </a:r>
            <a:r>
              <a:rPr lang="en-US" dirty="0"/>
              <a:t>" Value="5" /&gt;</a:t>
            </a:r>
          </a:p>
          <a:p>
            <a:r>
              <a:rPr lang="en-US" dirty="0"/>
              <a:t>            &lt;Parameter Name="</a:t>
            </a:r>
            <a:r>
              <a:rPr lang="en-US" dirty="0" err="1"/>
              <a:t>UpgradeHealthCheckInterval</a:t>
            </a:r>
            <a:r>
              <a:rPr lang="en-US" dirty="0"/>
              <a:t>" Value="5" /&gt;</a:t>
            </a:r>
          </a:p>
          <a:p>
            <a:r>
              <a:rPr lang="en-US" dirty="0"/>
              <a:t>            &lt;Parameter Name="</a:t>
            </a:r>
            <a:r>
              <a:rPr lang="en-US" dirty="0" err="1"/>
              <a:t>FabricUpgradeHealthCheckInterval</a:t>
            </a:r>
            <a:r>
              <a:rPr lang="en-US" dirty="0"/>
              <a:t>" Value="5" /&gt;</a:t>
            </a:r>
          </a:p>
          <a:p>
            <a:r>
              <a:rPr lang="en-US" dirty="0"/>
              <a:t>        &lt;/Section&gt;</a:t>
            </a:r>
          </a:p>
          <a:p>
            <a:r>
              <a:rPr lang="en-US" dirty="0"/>
              <a:t>        &lt;Section Name="</a:t>
            </a:r>
            <a:r>
              <a:rPr lang="en-US" dirty="0" err="1"/>
              <a:t>NamingService</a:t>
            </a:r>
            <a:r>
              <a:rPr lang="en-US" dirty="0"/>
              <a:t>"&gt;</a:t>
            </a:r>
          </a:p>
          <a:p>
            <a:r>
              <a:rPr lang="en-US" dirty="0"/>
              <a:t>            &lt;!-- The default target and min replica set sizes are 7 and 5. The below configuration is not required for cluster that have 7 or more nodes.  --&gt;</a:t>
            </a:r>
          </a:p>
          <a:p>
            <a:r>
              <a:rPr lang="en-US" dirty="0"/>
              <a:t>            &lt;Parameter Name="</a:t>
            </a:r>
            <a:r>
              <a:rPr lang="en-US" dirty="0" err="1"/>
              <a:t>TargetReplicaSetSize</a:t>
            </a:r>
            <a:r>
              <a:rPr lang="en-US" dirty="0"/>
              <a:t>" Value="5" /&gt;</a:t>
            </a:r>
          </a:p>
          <a:p>
            <a:r>
              <a:rPr lang="en-US" dirty="0"/>
              <a:t>            &lt;Parameter Name="</a:t>
            </a:r>
            <a:r>
              <a:rPr lang="en-US" dirty="0" err="1"/>
              <a:t>MinReplicaSetSize</a:t>
            </a:r>
            <a:r>
              <a:rPr lang="en-US" dirty="0"/>
              <a:t>" Value="3" /&gt;</a:t>
            </a:r>
          </a:p>
          <a:p>
            <a:r>
              <a:rPr lang="en-US" dirty="0"/>
              <a:t>        &lt;/Section&gt;</a:t>
            </a:r>
          </a:p>
          <a:p>
            <a:r>
              <a:rPr lang="en-US" dirty="0"/>
              <a:t>         &lt;Section Name="Management"&gt;</a:t>
            </a:r>
          </a:p>
          <a:p>
            <a:r>
              <a:rPr lang="en-US" dirty="0"/>
              <a:t>            &lt;Parameter Name="</a:t>
            </a:r>
            <a:r>
              <a:rPr lang="en-US" dirty="0" err="1"/>
              <a:t>ImageStoreConnectionString</a:t>
            </a:r>
            <a:r>
              <a:rPr lang="en-US" dirty="0"/>
              <a:t>" Value="file:C:\SfDevCluster\Data\ImageStore" /&gt;</a:t>
            </a:r>
          </a:p>
          <a:p>
            <a:r>
              <a:rPr lang="en-US" dirty="0"/>
              <a:t>            &lt;Parameter Name="</a:t>
            </a:r>
            <a:r>
              <a:rPr lang="en-US" dirty="0" err="1"/>
              <a:t>ImageCachingEnabled</a:t>
            </a:r>
            <a:r>
              <a:rPr lang="en-US" dirty="0"/>
              <a:t>" Value="false" /&gt;</a:t>
            </a:r>
          </a:p>
          <a:p>
            <a:r>
              <a:rPr lang="en-US" dirty="0"/>
              <a:t>        &lt;/Section&gt;</a:t>
            </a:r>
          </a:p>
          <a:p>
            <a:r>
              <a:rPr lang="en-US" dirty="0"/>
              <a:t>        &lt;Section Name="Hosting"&gt;</a:t>
            </a:r>
          </a:p>
          <a:p>
            <a:r>
              <a:rPr lang="en-US" dirty="0"/>
              <a:t>            &lt;Parameter Name="</a:t>
            </a:r>
            <a:r>
              <a:rPr lang="en-US" dirty="0" err="1"/>
              <a:t>EndpointProviderEnabled</a:t>
            </a:r>
            <a:r>
              <a:rPr lang="en-US" dirty="0"/>
              <a:t>" Value="true" /&gt;</a:t>
            </a:r>
          </a:p>
          <a:p>
            <a:r>
              <a:rPr lang="en-US" dirty="0"/>
              <a:t>            &lt;Parameter Name="</a:t>
            </a:r>
            <a:r>
              <a:rPr lang="en-US" dirty="0" err="1"/>
              <a:t>RunAsPolicyEnabled</a:t>
            </a:r>
            <a:r>
              <a:rPr lang="en-US" dirty="0"/>
              <a:t>" Value="true" /&gt;</a:t>
            </a:r>
          </a:p>
          <a:p>
            <a:r>
              <a:rPr lang="en-US" dirty="0"/>
              <a:t>            &lt;Parameter Name="</a:t>
            </a:r>
            <a:r>
              <a:rPr lang="en-US" dirty="0" err="1"/>
              <a:t>DeactivationScanInterval</a:t>
            </a:r>
            <a:r>
              <a:rPr lang="en-US" dirty="0"/>
              <a:t>" Value="60" /&gt;</a:t>
            </a:r>
          </a:p>
          <a:p>
            <a:r>
              <a:rPr lang="en-US" dirty="0"/>
              <a:t>            &lt;Parameter Name="</a:t>
            </a:r>
            <a:r>
              <a:rPr lang="en-US" dirty="0" err="1"/>
              <a:t>DeactivationGraceInterval</a:t>
            </a:r>
            <a:r>
              <a:rPr lang="en-US" dirty="0"/>
              <a:t>" Value="10" /&gt;</a:t>
            </a:r>
          </a:p>
          <a:p>
            <a:r>
              <a:rPr lang="en-US" dirty="0"/>
              <a:t>            &lt;Parameter Name="</a:t>
            </a:r>
            <a:r>
              <a:rPr lang="en-US" dirty="0" err="1"/>
              <a:t>EnableProcessDebugging</a:t>
            </a:r>
            <a:r>
              <a:rPr lang="en-US" dirty="0"/>
              <a:t>" Value="true" /&gt;</a:t>
            </a:r>
          </a:p>
          <a:p>
            <a:r>
              <a:rPr lang="en-US" dirty="0"/>
              <a:t>            &lt;Parameter Name="</a:t>
            </a:r>
            <a:r>
              <a:rPr lang="en-US" dirty="0" err="1"/>
              <a:t>ServiceTypeRegistrationTimeout</a:t>
            </a:r>
            <a:r>
              <a:rPr lang="en-US" dirty="0"/>
              <a:t>" Value="20" /&gt;</a:t>
            </a:r>
          </a:p>
          <a:p>
            <a:r>
              <a:rPr lang="en-US" dirty="0"/>
              <a:t>            &lt;Parameter Name="</a:t>
            </a:r>
            <a:r>
              <a:rPr lang="en-US" dirty="0" err="1"/>
              <a:t>CacheCleanupScanInterval</a:t>
            </a:r>
            <a:r>
              <a:rPr lang="en-US" dirty="0"/>
              <a:t>" Value="300" /&gt;</a:t>
            </a:r>
          </a:p>
          <a:p>
            <a:r>
              <a:rPr lang="en-US" dirty="0"/>
              <a:t>        &lt;/Section&gt;</a:t>
            </a:r>
          </a:p>
          <a:p>
            <a:r>
              <a:rPr lang="en-US" dirty="0"/>
              <a:t>        &lt;Section Name="</a:t>
            </a:r>
            <a:r>
              <a:rPr lang="en-US" dirty="0" err="1"/>
              <a:t>HttpGateway</a:t>
            </a:r>
            <a:r>
              <a:rPr lang="en-US" dirty="0"/>
              <a:t>"&gt;</a:t>
            </a:r>
          </a:p>
          <a:p>
            <a:r>
              <a:rPr lang="en-US" dirty="0"/>
              <a:t>            &lt;Parameter Name="</a:t>
            </a:r>
            <a:r>
              <a:rPr lang="en-US" dirty="0" err="1"/>
              <a:t>IsEnabled</a:t>
            </a:r>
            <a:r>
              <a:rPr lang="en-US" dirty="0"/>
              <a:t>" Value="true" /&gt;</a:t>
            </a:r>
          </a:p>
          <a:p>
            <a:r>
              <a:rPr lang="en-US" dirty="0"/>
              <a:t>        &lt;/Section&gt;</a:t>
            </a:r>
          </a:p>
          <a:p>
            <a:r>
              <a:rPr lang="en-US" dirty="0"/>
              <a:t>        &lt;Section Name="</a:t>
            </a:r>
            <a:r>
              <a:rPr lang="en-US" dirty="0" err="1"/>
              <a:t>PlacementAndLoadBalancing</a:t>
            </a:r>
            <a:r>
              <a:rPr lang="en-US" dirty="0"/>
              <a:t>"&gt;</a:t>
            </a:r>
          </a:p>
          <a:p>
            <a:r>
              <a:rPr lang="en-US" dirty="0"/>
              <a:t>            &lt;!-- balance the load on the cluster every 5 minutes.  --&gt;</a:t>
            </a:r>
          </a:p>
          <a:p>
            <a:r>
              <a:rPr lang="en-US" dirty="0"/>
              <a:t>            &lt;Parameter Name="</a:t>
            </a:r>
            <a:r>
              <a:rPr lang="en-US" dirty="0" err="1"/>
              <a:t>MinLoadBalancingInterval</a:t>
            </a:r>
            <a:r>
              <a:rPr lang="en-US" dirty="0"/>
              <a:t>" Value="300" /&gt;</a:t>
            </a:r>
          </a:p>
          <a:p>
            <a:r>
              <a:rPr lang="en-US" dirty="0"/>
              <a:t>        &lt;/Section&gt;</a:t>
            </a:r>
          </a:p>
          <a:p>
            <a:r>
              <a:rPr lang="en-US" dirty="0"/>
              <a:t>        &lt;Section Name="Federation"&gt;</a:t>
            </a:r>
          </a:p>
          <a:p>
            <a:r>
              <a:rPr lang="en-US" dirty="0"/>
              <a:t>            &lt;Parameter Name="</a:t>
            </a:r>
            <a:r>
              <a:rPr lang="en-US" dirty="0" err="1"/>
              <a:t>NodeIdGeneratorVersion</a:t>
            </a:r>
            <a:r>
              <a:rPr lang="en-US" dirty="0"/>
              <a:t>" Value="V3" /&gt;</a:t>
            </a:r>
          </a:p>
          <a:p>
            <a:r>
              <a:rPr lang="en-US" dirty="0"/>
              <a:t>        &lt;/Section&gt;</a:t>
            </a:r>
          </a:p>
          <a:p>
            <a:r>
              <a:rPr lang="en-US" dirty="0"/>
              <a:t>        &lt;Section Name="Trace/</a:t>
            </a:r>
            <a:r>
              <a:rPr lang="en-US" dirty="0" err="1"/>
              <a:t>Etw</a:t>
            </a:r>
            <a:r>
              <a:rPr lang="en-US" dirty="0"/>
              <a:t>"&gt;</a:t>
            </a:r>
          </a:p>
          <a:p>
            <a:r>
              <a:rPr lang="en-US" dirty="0"/>
              <a:t>            &lt;Parameter Name="Level" Value="4" /&gt;</a:t>
            </a:r>
          </a:p>
          <a:p>
            <a:r>
              <a:rPr lang="en-US" dirty="0"/>
              <a:t>        &lt;/Section&gt;</a:t>
            </a:r>
          </a:p>
          <a:p>
            <a:r>
              <a:rPr lang="en-US" dirty="0"/>
              <a:t>        &lt;!-- Configure the DCA to cleanup the log folder only. The collection of the logs, performance counters and </a:t>
            </a:r>
            <a:r>
              <a:rPr lang="en-US" dirty="0" err="1"/>
              <a:t>crashdumps</a:t>
            </a:r>
            <a:r>
              <a:rPr lang="en-US" dirty="0"/>
              <a:t> is not performed on the local machine. --&gt;</a:t>
            </a:r>
          </a:p>
          <a:p>
            <a:r>
              <a:rPr lang="en-US" dirty="0"/>
              <a:t>        &lt;Section Name="Diagnostics"&gt;</a:t>
            </a:r>
          </a:p>
          <a:p>
            <a:r>
              <a:rPr lang="en-US" dirty="0"/>
              <a:t>            &lt;Parameter Name="</a:t>
            </a:r>
            <a:r>
              <a:rPr lang="en-US" dirty="0" err="1"/>
              <a:t>ProducerInstances</a:t>
            </a:r>
            <a:r>
              <a:rPr lang="en-US" dirty="0"/>
              <a:t>" Value="</a:t>
            </a:r>
            <a:r>
              <a:rPr lang="en-US" dirty="0" err="1"/>
              <a:t>ServiceFabricEtlFile</a:t>
            </a:r>
            <a:r>
              <a:rPr lang="en-US" dirty="0"/>
              <a:t>, </a:t>
            </a:r>
            <a:r>
              <a:rPr lang="en-US" dirty="0" err="1"/>
              <a:t>ServiceFabricPerfCtrFolder</a:t>
            </a:r>
            <a:r>
              <a:rPr lang="en-US" dirty="0"/>
              <a:t>" /&gt;</a:t>
            </a:r>
          </a:p>
          <a:p>
            <a:r>
              <a:rPr lang="en-US" dirty="0"/>
              <a:t>            &lt;Parameter Name="</a:t>
            </a:r>
            <a:r>
              <a:rPr lang="en-US" dirty="0" err="1"/>
              <a:t>MaxDiskQuotaInMB</a:t>
            </a:r>
            <a:r>
              <a:rPr lang="en-US" dirty="0"/>
              <a:t>" Value="10240" /&gt;</a:t>
            </a:r>
          </a:p>
          <a:p>
            <a:r>
              <a:rPr lang="en-US" dirty="0"/>
              <a:t>        &lt;/Section&gt;</a:t>
            </a:r>
          </a:p>
          <a:p>
            <a:r>
              <a:rPr lang="en-US" dirty="0"/>
              <a:t>        &lt;Section Name="</a:t>
            </a:r>
            <a:r>
              <a:rPr lang="en-US" dirty="0" err="1"/>
              <a:t>ServiceFabricEtlFile</a:t>
            </a:r>
            <a:r>
              <a:rPr lang="en-US" dirty="0"/>
              <a:t>"&gt;</a:t>
            </a:r>
          </a:p>
          <a:p>
            <a:r>
              <a:rPr lang="en-US" dirty="0"/>
              <a:t>            &lt;Parameter Name="</a:t>
            </a:r>
            <a:r>
              <a:rPr lang="en-US" dirty="0" err="1"/>
              <a:t>ProducerType</a:t>
            </a:r>
            <a:r>
              <a:rPr lang="en-US" dirty="0"/>
              <a:t>" Value="</a:t>
            </a:r>
            <a:r>
              <a:rPr lang="en-US" dirty="0" err="1"/>
              <a:t>EtlFileProducer</a:t>
            </a:r>
            <a:r>
              <a:rPr lang="en-US" dirty="0"/>
              <a:t>" /&gt;</a:t>
            </a:r>
          </a:p>
          <a:p>
            <a:r>
              <a:rPr lang="en-US" dirty="0"/>
              <a:t>            &lt;Parameter Name="</a:t>
            </a:r>
            <a:r>
              <a:rPr lang="en-US" dirty="0" err="1"/>
              <a:t>IsEnabled</a:t>
            </a:r>
            <a:r>
              <a:rPr lang="en-US" dirty="0"/>
              <a:t>" Value="true" /&gt;</a:t>
            </a:r>
          </a:p>
          <a:p>
            <a:r>
              <a:rPr lang="en-US" dirty="0"/>
              <a:t>            &lt;Parameter Name="</a:t>
            </a:r>
            <a:r>
              <a:rPr lang="en-US" dirty="0" err="1"/>
              <a:t>EtlReadIntervalInMinutes</a:t>
            </a:r>
            <a:r>
              <a:rPr lang="en-US" dirty="0"/>
              <a:t>" Value=" 5" /&gt;</a:t>
            </a:r>
          </a:p>
          <a:p>
            <a:r>
              <a:rPr lang="en-US" dirty="0"/>
              <a:t>            &lt;Parameter Name="</a:t>
            </a:r>
            <a:r>
              <a:rPr lang="en-US" dirty="0" err="1"/>
              <a:t>DataDeletionAgeInDays</a:t>
            </a:r>
            <a:r>
              <a:rPr lang="en-US" dirty="0"/>
              <a:t>" Value="3" /&gt;</a:t>
            </a:r>
          </a:p>
          <a:p>
            <a:r>
              <a:rPr lang="en-US" dirty="0"/>
              <a:t>        &lt;/Section&gt;</a:t>
            </a:r>
          </a:p>
          <a:p>
            <a:r>
              <a:rPr lang="en-US" dirty="0"/>
              <a:t>        &lt;Section Name="</a:t>
            </a:r>
            <a:r>
              <a:rPr lang="en-US" dirty="0" err="1"/>
              <a:t>ServiceFabricPerfCtrFolder</a:t>
            </a:r>
            <a:r>
              <a:rPr lang="en-US" dirty="0"/>
              <a:t>"&gt;</a:t>
            </a:r>
          </a:p>
          <a:p>
            <a:r>
              <a:rPr lang="en-US" dirty="0"/>
              <a:t>            &lt;Parameter Name="</a:t>
            </a:r>
            <a:r>
              <a:rPr lang="en-US" dirty="0" err="1"/>
              <a:t>ProducerType</a:t>
            </a:r>
            <a:r>
              <a:rPr lang="en-US" dirty="0"/>
              <a:t>" Value="</a:t>
            </a:r>
            <a:r>
              <a:rPr lang="en-US" dirty="0" err="1"/>
              <a:t>FolderProducer</a:t>
            </a:r>
            <a:r>
              <a:rPr lang="en-US" dirty="0"/>
              <a:t>" /&gt;</a:t>
            </a:r>
          </a:p>
          <a:p>
            <a:r>
              <a:rPr lang="en-US" dirty="0"/>
              <a:t>            &lt;Parameter Name="</a:t>
            </a:r>
            <a:r>
              <a:rPr lang="en-US" dirty="0" err="1"/>
              <a:t>IsEnabled</a:t>
            </a:r>
            <a:r>
              <a:rPr lang="en-US" dirty="0"/>
              <a:t>" Value="true" /&gt;</a:t>
            </a:r>
          </a:p>
          <a:p>
            <a:r>
              <a:rPr lang="en-US" dirty="0"/>
              <a:t>            &lt;Parameter Name="</a:t>
            </a:r>
            <a:r>
              <a:rPr lang="en-US" dirty="0" err="1"/>
              <a:t>FolderType</a:t>
            </a:r>
            <a:r>
              <a:rPr lang="en-US" dirty="0"/>
              <a:t>" Value="</a:t>
            </a:r>
            <a:r>
              <a:rPr lang="en-US" dirty="0" err="1"/>
              <a:t>WindowsFabricPerformanceCounters</a:t>
            </a:r>
            <a:r>
              <a:rPr lang="en-US" dirty="0"/>
              <a:t>" /&gt;</a:t>
            </a:r>
          </a:p>
          <a:p>
            <a:r>
              <a:rPr lang="en-US" dirty="0"/>
              <a:t>            &lt;Parameter Name="</a:t>
            </a:r>
            <a:r>
              <a:rPr lang="en-US" dirty="0" err="1"/>
              <a:t>DataDeletionAgeInDays</a:t>
            </a:r>
            <a:r>
              <a:rPr lang="en-US" dirty="0"/>
              <a:t>" Value="3" /&gt;</a:t>
            </a:r>
          </a:p>
          <a:p>
            <a:r>
              <a:rPr lang="en-US" dirty="0"/>
              <a:t>        &lt;/Section&gt;</a:t>
            </a:r>
          </a:p>
          <a:p>
            <a:r>
              <a:rPr lang="en-US" dirty="0"/>
              <a:t>        &lt;Section Name="</a:t>
            </a:r>
            <a:r>
              <a:rPr lang="en-US" dirty="0" err="1"/>
              <a:t>TransactionalReplicator</a:t>
            </a:r>
            <a:r>
              <a:rPr lang="en-US" dirty="0"/>
              <a:t>"&gt;</a:t>
            </a:r>
          </a:p>
          <a:p>
            <a:r>
              <a:rPr lang="en-US" dirty="0"/>
              <a:t>            &lt;Parameter Name="</a:t>
            </a:r>
            <a:r>
              <a:rPr lang="en-US" dirty="0" err="1"/>
              <a:t>MaxStreamSizeInMB</a:t>
            </a:r>
            <a:r>
              <a:rPr lang="en-US" dirty="0"/>
              <a:t>" Value="64" /&gt;</a:t>
            </a:r>
          </a:p>
          <a:p>
            <a:r>
              <a:rPr lang="en-US" dirty="0"/>
              <a:t>        &lt;/Section&gt;</a:t>
            </a:r>
          </a:p>
          <a:p>
            <a:r>
              <a:rPr lang="en-US" dirty="0"/>
              <a:t>    &lt;/</a:t>
            </a:r>
            <a:r>
              <a:rPr lang="en-US" dirty="0" err="1"/>
              <a:t>FabricSettings</a:t>
            </a:r>
            <a:r>
              <a:rPr lang="en-US" dirty="0"/>
              <a:t>&gt;</a:t>
            </a:r>
          </a:p>
          <a:p>
            <a:r>
              <a:rPr lang="en-US" dirty="0"/>
              <a:t>&lt;/</a:t>
            </a:r>
            <a:r>
              <a:rPr lang="en-US" dirty="0" err="1"/>
              <a:t>ClusterManifest</a:t>
            </a:r>
            <a:r>
              <a:rPr lang="en-US" dirty="0"/>
              <a:t>&gt;</a:t>
            </a:r>
          </a:p>
          <a:p>
            <a:endParaRPr lang="en-US"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7</a:t>
            </a:fld>
            <a:endParaRPr lang="en-US"/>
          </a:p>
        </p:txBody>
      </p:sp>
    </p:spTree>
    <p:extLst>
      <p:ext uri="{BB962C8B-B14F-4D97-AF65-F5344CB8AC3E}">
        <p14:creationId xmlns:p14="http://schemas.microsoft.com/office/powerpoint/2010/main" val="1671703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3/30/2016 10:32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7181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Auction</a:t>
            </a:r>
            <a:r>
              <a:rPr lang="en-US" sz="900" b="1" kern="1200" baseline="0" dirty="0" smtClean="0">
                <a:solidFill>
                  <a:schemeClr val="tx1"/>
                </a:solidFill>
                <a:effectLst/>
                <a:latin typeface="Segoe UI Light" pitchFamily="34" charset="0"/>
                <a:ea typeface="+mn-ea"/>
                <a:cs typeface="+mn-cs"/>
              </a:rPr>
              <a:t> </a:t>
            </a:r>
            <a:r>
              <a:rPr lang="en-US" sz="900" b="1" kern="1200" dirty="0" smtClean="0">
                <a:solidFill>
                  <a:schemeClr val="tx1"/>
                </a:solidFill>
                <a:effectLst/>
                <a:latin typeface="Segoe UI Light" pitchFamily="34" charset="0"/>
                <a:ea typeface="+mn-ea"/>
                <a:cs typeface="+mn-cs"/>
              </a:rPr>
              <a:t>Code location</a:t>
            </a:r>
            <a:r>
              <a:rPr lang="en-US" sz="900" b="1" kern="1200" baseline="0" dirty="0" smtClean="0">
                <a:solidFill>
                  <a:schemeClr val="tx1"/>
                </a:solidFill>
                <a:effectLst/>
                <a:latin typeface="Segoe UI Light" pitchFamily="34" charset="0"/>
                <a:ea typeface="+mn-ea"/>
                <a:cs typeface="+mn-cs"/>
              </a:rPr>
              <a:t> </a:t>
            </a:r>
            <a:r>
              <a:rPr lang="en-US" sz="900" kern="1200" baseline="0" dirty="0" smtClean="0">
                <a:solidFill>
                  <a:schemeClr val="tx1"/>
                </a:solidFill>
                <a:effectLst/>
                <a:latin typeface="Segoe UI Light" pitchFamily="34" charset="0"/>
                <a:ea typeface="+mn-ea"/>
                <a:cs typeface="+mn-cs"/>
              </a:rPr>
              <a:t>https://onedrive.live.com/?authkey=%21ADHHuNlqF8fFHU8&amp;id=6341E7E7F1ED07B2%21402049&amp;cid=6341E7E7F1ED07B2</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Azure 1</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mfussellbld2016-3.eastus.cloudapp.azure.com</a:t>
            </a:r>
            <a:endParaRPr lang="en-US" sz="900" b="1"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Explorer - http://mfussellbld2016-3.eastus.cloudapp.azure.com:19080/Explorer/index.html#/</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Auction - http://mfussellbld2016-3.eastus.cloudapp.azure.com:8080/</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http://mfussellbld2016-3.eastus.cloudapp.azure.com:8081/visualobjects/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Azure 1.1 Secure</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latin typeface="Segoe UI Light" pitchFamily="34" charset="0"/>
                <a:ea typeface="+mn-ea"/>
                <a:cs typeface="+mn-cs"/>
              </a:rPr>
              <a:t>Explorer</a:t>
            </a:r>
            <a:r>
              <a:rPr lang="en-US" sz="900" kern="1200" baseline="0" dirty="0" smtClean="0">
                <a:solidFill>
                  <a:schemeClr val="tx1"/>
                </a:solidFill>
                <a:latin typeface="Segoe UI Light" pitchFamily="34" charset="0"/>
                <a:ea typeface="+mn-ea"/>
                <a:cs typeface="+mn-cs"/>
              </a:rPr>
              <a:t> - </a:t>
            </a:r>
            <a:r>
              <a:rPr lang="en-US" sz="900" kern="1200" dirty="0" smtClean="0">
                <a:solidFill>
                  <a:schemeClr val="tx1"/>
                </a:solidFill>
                <a:latin typeface="Segoe UI Light" pitchFamily="34" charset="0"/>
                <a:ea typeface="+mn-ea"/>
                <a:cs typeface="+mn-cs"/>
              </a:rPr>
              <a:t>https://build2016-sfdemo.eastus.cloudapp.azure.com:19080/Explorer/index.html#/</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Auction - </a:t>
            </a:r>
            <a:r>
              <a:rPr lang="en-US" sz="900" u="sng" kern="1200" dirty="0" smtClean="0">
                <a:solidFill>
                  <a:schemeClr val="tx1"/>
                </a:solidFill>
                <a:effectLst/>
                <a:latin typeface="Segoe UI Light" pitchFamily="34" charset="0"/>
                <a:ea typeface="+mn-ea"/>
                <a:cs typeface="+mn-cs"/>
                <a:hlinkClick r:id="rId3" tooltip="http://build2016-sfdemo-frontend.eastus.cloudapp.azure.com:8082/&#10;Ctrl+Click or tap to follow the link"/>
              </a:rPr>
              <a:t>http://build2016-sfdemo-frontend.eastus.cloudapp.azure.com:8082/</a:t>
            </a: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AWS 1</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ec2-52-24-157-184.us-west-2.compute.amazonaws.com</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Explorer</a:t>
            </a:r>
            <a:r>
              <a:rPr lang="en-US" sz="900" kern="1200" baseline="0" dirty="0" smtClean="0">
                <a:solidFill>
                  <a:schemeClr val="tx1"/>
                </a:solidFill>
                <a:effectLst/>
                <a:latin typeface="Segoe UI Light" pitchFamily="34" charset="0"/>
                <a:ea typeface="+mn-ea"/>
                <a:cs typeface="+mn-cs"/>
              </a:rPr>
              <a:t> - </a:t>
            </a:r>
            <a:r>
              <a:rPr lang="en-US" sz="900" kern="1200" dirty="0" smtClean="0">
                <a:solidFill>
                  <a:schemeClr val="tx1"/>
                </a:solidFill>
                <a:latin typeface="Segoe UI Light" pitchFamily="34" charset="0"/>
                <a:ea typeface="+mn-ea"/>
                <a:cs typeface="+mn-cs"/>
              </a:rPr>
              <a:t>http://ec2-52-24-157-184.us-west-2.compute.amazonaws.com:19080/Explorer/index.html#/</a:t>
            </a: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Auction -</a:t>
            </a:r>
            <a:r>
              <a:rPr lang="en-US" sz="900" kern="1200" baseline="0" dirty="0" smtClean="0">
                <a:solidFill>
                  <a:schemeClr val="tx1"/>
                </a:solidFill>
                <a:effectLst/>
                <a:latin typeface="Segoe UI Light" pitchFamily="34" charset="0"/>
                <a:ea typeface="+mn-ea"/>
                <a:cs typeface="+mn-cs"/>
              </a:rPr>
              <a:t> http://ec2-52-24-157-184.us-west-2.compute.amazonaws.com:8080/</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smtClean="0">
                <a:solidFill>
                  <a:schemeClr val="tx1"/>
                </a:solidFill>
                <a:effectLst/>
                <a:latin typeface="Segoe UI Light" pitchFamily="34" charset="0"/>
                <a:ea typeface="+mn-ea"/>
                <a:cs typeface="+mn-cs"/>
              </a:rPr>
              <a:t>Visual Objects - http://ec2-52-24-157-184.us-west-2.compute.amazonaws.com:8081/visualobjects/ </a:t>
            </a: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To remove Auction</a:t>
            </a:r>
            <a:r>
              <a:rPr lang="en-US" sz="900" kern="1200" baseline="0" dirty="0" smtClean="0">
                <a:solidFill>
                  <a:schemeClr val="tx1"/>
                </a:solidFill>
                <a:effectLst/>
                <a:latin typeface="Segoe UI Light" pitchFamily="34" charset="0"/>
                <a:ea typeface="+mn-ea"/>
                <a:cs typeface="+mn-cs"/>
              </a:rPr>
              <a:t> App </a:t>
            </a:r>
          </a:p>
          <a:p>
            <a:r>
              <a:rPr lang="en-US" sz="900" kern="1200" dirty="0" smtClean="0">
                <a:solidFill>
                  <a:schemeClr val="tx1"/>
                </a:solidFill>
                <a:effectLst/>
                <a:latin typeface="Segoe UI Light" pitchFamily="34" charset="0"/>
                <a:ea typeface="+mn-ea"/>
                <a:cs typeface="+mn-cs"/>
              </a:rPr>
              <a:t>Get-</a:t>
            </a:r>
            <a:r>
              <a:rPr lang="en-US" sz="900" kern="1200" dirty="0" err="1" smtClean="0">
                <a:solidFill>
                  <a:schemeClr val="tx1"/>
                </a:solidFill>
                <a:effectLst/>
                <a:latin typeface="Segoe UI Light" pitchFamily="34" charset="0"/>
                <a:ea typeface="+mn-ea"/>
                <a:cs typeface="+mn-cs"/>
              </a:rPr>
              <a:t>ServiceFabricNode</a:t>
            </a:r>
            <a:r>
              <a:rPr lang="en-US" sz="900" kern="1200" dirty="0" smtClean="0">
                <a:solidFill>
                  <a:schemeClr val="tx1"/>
                </a:solidFill>
                <a:effectLst/>
                <a:latin typeface="Segoe UI Light" pitchFamily="34" charset="0"/>
                <a:ea typeface="+mn-ea"/>
                <a:cs typeface="+mn-cs"/>
              </a:rPr>
              <a:t> | Get-</a:t>
            </a:r>
            <a:r>
              <a:rPr lang="en-US" sz="900" kern="1200" dirty="0" err="1" smtClean="0">
                <a:solidFill>
                  <a:schemeClr val="tx1"/>
                </a:solidFill>
                <a:effectLst/>
                <a:latin typeface="Segoe UI Light" pitchFamily="34" charset="0"/>
                <a:ea typeface="+mn-ea"/>
                <a:cs typeface="+mn-cs"/>
              </a:rPr>
              <a:t>ServiceFabricDeployedReplica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ApplicationName</a:t>
            </a:r>
            <a:r>
              <a:rPr lang="en-US" sz="900" kern="1200" dirty="0" smtClean="0">
                <a:solidFill>
                  <a:schemeClr val="tx1"/>
                </a:solidFill>
                <a:effectLst/>
                <a:latin typeface="Segoe UI Light" pitchFamily="34" charset="0"/>
                <a:ea typeface="+mn-ea"/>
                <a:cs typeface="+mn-cs"/>
              </a:rPr>
              <a:t> fabric:/</a:t>
            </a:r>
            <a:r>
              <a:rPr lang="en-US" sz="900" kern="1200" dirty="0" err="1" smtClean="0">
                <a:solidFill>
                  <a:schemeClr val="tx1"/>
                </a:solidFill>
                <a:effectLst/>
                <a:latin typeface="Segoe UI Light" pitchFamily="34" charset="0"/>
                <a:ea typeface="+mn-ea"/>
                <a:cs typeface="+mn-cs"/>
              </a:rPr>
              <a:t>SFAuction</a:t>
            </a:r>
            <a:r>
              <a:rPr lang="en-US" sz="900" kern="1200" dirty="0" smtClean="0">
                <a:solidFill>
                  <a:schemeClr val="tx1"/>
                </a:solidFill>
                <a:effectLst/>
                <a:latin typeface="Segoe UI Light" pitchFamily="34" charset="0"/>
                <a:ea typeface="+mn-ea"/>
                <a:cs typeface="+mn-cs"/>
              </a:rPr>
              <a:t> | Remove-</a:t>
            </a:r>
            <a:r>
              <a:rPr lang="en-US" sz="900" kern="1200" dirty="0" err="1" smtClean="0">
                <a:solidFill>
                  <a:schemeClr val="tx1"/>
                </a:solidFill>
                <a:effectLst/>
                <a:latin typeface="Segoe UI Light" pitchFamily="34" charset="0"/>
                <a:ea typeface="+mn-ea"/>
                <a:cs typeface="+mn-cs"/>
              </a:rPr>
              <a:t>ServiceFabricReplica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ForceRemove</a:t>
            </a:r>
            <a:r>
              <a:rPr lang="en-US" sz="900" kern="1200" dirty="0" smtClean="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Linux</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effectLst/>
              </a:rPr>
              <a:t>http://13.90.250.75</a:t>
            </a:r>
            <a:r>
              <a:rPr lang="en-US" baseline="0" dirty="0" smtClean="0">
                <a:effectLst/>
              </a:rPr>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PTTY to IP </a:t>
            </a:r>
            <a:r>
              <a:rPr lang="en-US" sz="900" kern="1200" dirty="0" err="1" smtClean="0">
                <a:solidFill>
                  <a:schemeClr val="tx1"/>
                </a:solidFill>
                <a:effectLst/>
                <a:latin typeface="Segoe UI Light" pitchFamily="34" charset="0"/>
                <a:ea typeface="+mn-ea"/>
                <a:cs typeface="+mn-cs"/>
              </a:rPr>
              <a:t>mani</a:t>
            </a:r>
            <a:r>
              <a:rPr lang="en-US" sz="900" kern="1200" baseline="0" dirty="0" smtClean="0">
                <a:solidFill>
                  <a:schemeClr val="tx1"/>
                </a:solidFill>
                <a:effectLst/>
                <a:latin typeface="Segoe UI Light" pitchFamily="34" charset="0"/>
                <a:ea typeface="+mn-ea"/>
                <a:cs typeface="+mn-cs"/>
              </a:rPr>
              <a:t> with </a:t>
            </a:r>
            <a:r>
              <a:rPr lang="en-US" sz="900" kern="1200" baseline="0" dirty="0" err="1" smtClean="0">
                <a:solidFill>
                  <a:schemeClr val="tx1"/>
                </a:solidFill>
                <a:effectLst/>
                <a:latin typeface="Segoe UI Light" pitchFamily="34" charset="0"/>
                <a:ea typeface="+mn-ea"/>
                <a:cs typeface="+mn-cs"/>
              </a:rPr>
              <a:t>pswd</a:t>
            </a:r>
            <a:r>
              <a:rPr lang="en-US" sz="900" kern="1200" baseline="0" dirty="0" smtClean="0">
                <a:solidFill>
                  <a:schemeClr val="tx1"/>
                </a:solidFill>
                <a:effectLst/>
                <a:latin typeface="Segoe UI Light" pitchFamily="34" charset="0"/>
                <a:ea typeface="+mn-ea"/>
                <a:cs typeface="+mn-cs"/>
              </a:rPr>
              <a:t>: SF-linux4</a:t>
            </a: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err="1" smtClean="0">
                <a:solidFill>
                  <a:schemeClr val="tx1"/>
                </a:solidFill>
                <a:effectLst/>
                <a:latin typeface="Segoe UI Light" pitchFamily="34" charset="0"/>
                <a:ea typeface="+mn-ea"/>
                <a:cs typeface="+mn-cs"/>
              </a:rPr>
              <a:t>ps</a:t>
            </a:r>
            <a:r>
              <a:rPr lang="en-US" sz="900" kern="1200" dirty="0" smtClean="0">
                <a:solidFill>
                  <a:schemeClr val="tx1"/>
                </a:solidFill>
                <a:effectLst/>
                <a:latin typeface="Segoe UI Light" pitchFamily="34" charset="0"/>
                <a:ea typeface="+mn-ea"/>
                <a:cs typeface="+mn-cs"/>
              </a:rPr>
              <a:t> aux | grep fabric - to show fabric running</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u="sng" kern="1200" dirty="0" smtClean="0">
                <a:solidFill>
                  <a:schemeClr val="tx1"/>
                </a:solidFill>
                <a:effectLst/>
                <a:latin typeface="Segoe UI Light" pitchFamily="34" charset="0"/>
                <a:ea typeface="+mn-ea"/>
                <a:cs typeface="+mn-cs"/>
                <a:hlinkClick r:id="rId4"/>
              </a:rPr>
              <a:t>http://13.90.250.75:19080/Explorer</a:t>
            </a:r>
            <a:r>
              <a:rPr lang="en-US" sz="900" kern="1200" dirty="0" smtClean="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err="1" smtClean="0">
                <a:solidFill>
                  <a:schemeClr val="tx1"/>
                </a:solidFill>
                <a:effectLst/>
                <a:latin typeface="Segoe UI Light" pitchFamily="34" charset="0"/>
                <a:ea typeface="+mn-ea"/>
                <a:cs typeface="+mn-cs"/>
              </a:rPr>
              <a:t>azuresfcli</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servicefabric</a:t>
            </a:r>
            <a:r>
              <a:rPr lang="en-US" sz="900" kern="1200" dirty="0" smtClean="0">
                <a:solidFill>
                  <a:schemeClr val="tx1"/>
                </a:solidFill>
                <a:effectLst/>
                <a:latin typeface="Segoe UI Light" pitchFamily="34" charset="0"/>
                <a:ea typeface="+mn-ea"/>
                <a:cs typeface="+mn-cs"/>
              </a:rPr>
              <a:t> cluster connect http://localhost:19080</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err="1" smtClean="0">
                <a:solidFill>
                  <a:schemeClr val="tx1"/>
                </a:solidFill>
                <a:effectLst/>
                <a:latin typeface="Segoe UI Light" pitchFamily="34" charset="0"/>
                <a:ea typeface="+mn-ea"/>
                <a:cs typeface="+mn-cs"/>
              </a:rPr>
              <a:t>azuresfcli</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servicefabric</a:t>
            </a:r>
            <a:r>
              <a:rPr lang="en-US" sz="900" kern="1200" dirty="0" smtClean="0">
                <a:solidFill>
                  <a:schemeClr val="tx1"/>
                </a:solidFill>
                <a:effectLst/>
                <a:latin typeface="Segoe UI Light" pitchFamily="34" charset="0"/>
                <a:ea typeface="+mn-ea"/>
                <a:cs typeface="+mn-cs"/>
              </a:rPr>
              <a:t> node show</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or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sf  node</a:t>
            </a:r>
            <a:r>
              <a:rPr lang="en-US" sz="900" kern="1200" baseline="0" dirty="0" smtClean="0">
                <a:solidFill>
                  <a:schemeClr val="tx1"/>
                </a:solidFill>
                <a:effectLst/>
                <a:latin typeface="Segoe UI Light" pitchFamily="34" charset="0"/>
                <a:ea typeface="+mn-ea"/>
                <a:cs typeface="+mn-cs"/>
              </a:rPr>
              <a:t> show</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Azure 2</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latin typeface="Segoe UI Light" pitchFamily="34" charset="0"/>
                <a:ea typeface="+mn-ea"/>
                <a:cs typeface="+mn-cs"/>
              </a:rPr>
              <a:t>Explorer - http://mfussell-bld4.eastus.cloudapp.azure.com:19080/Explorer/index.html#/</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latin typeface="Segoe UI Light" pitchFamily="34" charset="0"/>
                <a:ea typeface="+mn-ea"/>
                <a:cs typeface="+mn-cs"/>
              </a:rPr>
              <a:t>Auction - http://mfussell-bld4.eastus.cloudapp.azure.com:8080/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latin typeface="Segoe UI Light" pitchFamily="34" charset="0"/>
                <a:ea typeface="+mn-ea"/>
                <a:cs typeface="+mn-cs"/>
              </a:rPr>
              <a:t>//Secure</a:t>
            </a:r>
            <a:r>
              <a:rPr lang="en-US" sz="900" kern="1200" baseline="0" dirty="0" smtClean="0">
                <a:solidFill>
                  <a:schemeClr val="tx1"/>
                </a:solidFill>
                <a:latin typeface="Segoe UI Light" pitchFamily="34" charset="0"/>
                <a:ea typeface="+mn-ea"/>
                <a:cs typeface="+mn-cs"/>
              </a:rPr>
              <a:t> Cluster with AAD. Shows Front End and Backend nodes</a:t>
            </a:r>
            <a:endParaRPr lang="en-US" sz="900" kern="1200" dirty="0" smtClean="0">
              <a:solidFill>
                <a:schemeClr val="tx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latin typeface="Segoe UI Light" pitchFamily="34" charset="0"/>
                <a:ea typeface="+mn-ea"/>
                <a:cs typeface="+mn-cs"/>
              </a:rPr>
              <a:t>build2016-sfdemo.northcentralus.cloudapp.azure.com</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Explorer - https://build2016-sfdemo.northcentralus.cloudapp.azure.com:19080/Explorer/index.html#/</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AWS 2</a:t>
            </a:r>
            <a:r>
              <a:rPr lang="en-US" sz="900" kern="1200" dirty="0" smtClean="0">
                <a:solidFill>
                  <a:schemeClr val="tx1"/>
                </a:solidFill>
                <a:effectLst/>
                <a:latin typeface="Segoe UI Light" pitchFamily="34" charset="0"/>
                <a:ea typeface="+mn-ea"/>
                <a:cs typeface="+mn-cs"/>
              </a:rPr>
              <a:t> - ec2-52-37-108-103.us-west-2.compute.amazonaws.com</a:t>
            </a:r>
          </a:p>
          <a:p>
            <a:r>
              <a:rPr lang="en-US" sz="900" kern="1200" dirty="0" smtClean="0">
                <a:solidFill>
                  <a:schemeClr val="tx1"/>
                </a:solidFill>
                <a:effectLst/>
                <a:latin typeface="Segoe UI Light" pitchFamily="34" charset="0"/>
                <a:ea typeface="+mn-ea"/>
                <a:cs typeface="+mn-cs"/>
              </a:rPr>
              <a:t> </a:t>
            </a:r>
          </a:p>
          <a:p>
            <a:r>
              <a:rPr lang="en-US" sz="900" kern="1200" dirty="0" smtClean="0">
                <a:solidFill>
                  <a:schemeClr val="tx1"/>
                </a:solidFill>
                <a:effectLst/>
                <a:latin typeface="Segoe UI Light" pitchFamily="34" charset="0"/>
                <a:ea typeface="+mn-ea"/>
                <a:cs typeface="+mn-cs"/>
              </a:rPr>
              <a:t>Service Fabric Explorer - http://ec2-52-37-108-103.us-west-2.compute.amazonaws.com:19080/Explorer</a:t>
            </a:r>
          </a:p>
          <a:p>
            <a:r>
              <a:rPr lang="en-US" sz="900" kern="1200" dirty="0" smtClean="0">
                <a:solidFill>
                  <a:schemeClr val="tx1"/>
                </a:solidFill>
                <a:effectLst/>
                <a:latin typeface="Segoe UI Light" pitchFamily="34" charset="0"/>
                <a:ea typeface="+mn-ea"/>
                <a:cs typeface="+mn-cs"/>
              </a:rPr>
              <a:t>Visual Objects - http://ec2-52-37-108-103.us-west-2.compute.amazonaws.com:8081/visualobjects</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Auction - http://ec2-52-37-108-103.us-west-2.compute.amazonaws.com:8080/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3/31/2016 12:35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23560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8443469-77C9-4C80-A5AC-FF04A05E7E63}" type="datetime8">
              <a:rPr lang="en-US" smtClean="0"/>
              <a:t>3/30/2016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3694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3/30/2016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483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8443469-77C9-4C80-A5AC-FF04A05E7E63}" type="datetime8">
              <a:rPr lang="en-US" smtClean="0"/>
              <a:t>3/30/2016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3500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2016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13849769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977451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06762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2.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smtClean="0">
                    <a:gradFill>
                      <a:gsLst>
                        <a:gs pos="7965">
                          <a:srgbClr val="000000"/>
                        </a:gs>
                        <a:gs pos="28319">
                          <a:srgbClr val="000000"/>
                        </a:gs>
                      </a:gsLst>
                      <a:lin ang="5400000" scaled="0"/>
                    </a:gradFill>
                    <a:ea typeface="Segoe UI" pitchFamily="34" charset="0"/>
                    <a:cs typeface="Segoe UI" pitchFamily="34" charset="0"/>
                  </a:rPr>
                  <a:t>R:</a:t>
                </a:r>
                <a:r>
                  <a:rPr lang="en-US" sz="50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50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smtClean="0">
                    <a:gradFill>
                      <a:gsLst>
                        <a:gs pos="92035">
                          <a:srgbClr val="505050"/>
                        </a:gs>
                        <a:gs pos="27000">
                          <a:srgbClr val="505050"/>
                        </a:gs>
                      </a:gsLst>
                      <a:lin ang="5400000" scaled="0"/>
                    </a:gradFill>
                    <a:ea typeface="Segoe UI" pitchFamily="34" charset="0"/>
                    <a:cs typeface="Segoe UI" pitchFamily="34" charset="0"/>
                  </a:rPr>
                  <a:t>R:</a:t>
                </a:r>
                <a:r>
                  <a:rPr lang="en-US" sz="50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smtClean="0">
                    <a:gradFill>
                      <a:gsLst>
                        <a:gs pos="0">
                          <a:srgbClr val="FFFFFF"/>
                        </a:gs>
                        <a:gs pos="100000">
                          <a:srgbClr val="FFFFFF"/>
                        </a:gs>
                      </a:gsLst>
                      <a:lin ang="5400000" scaled="0"/>
                    </a:gradFill>
                    <a:ea typeface="Segoe UI" pitchFamily="34" charset="0"/>
                    <a:cs typeface="Segoe UI" pitchFamily="34" charset="0"/>
                  </a:rPr>
                  <a:t>R:</a:t>
                </a:r>
                <a:r>
                  <a:rPr lang="en-US" sz="50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Secondary colors (use only when</a:t>
              </a:r>
              <a:r>
                <a:rPr lang="en-US" sz="1000" baseline="0" dirty="0" smtClean="0">
                  <a:gradFill>
                    <a:gsLst>
                      <a:gs pos="2917">
                        <a:schemeClr val="tx1"/>
                      </a:gs>
                      <a:gs pos="30000">
                        <a:schemeClr val="tx1"/>
                      </a:gs>
                    </a:gsLst>
                    <a:lin ang="5400000" scaled="0"/>
                  </a:gradFill>
                </a:rPr>
                <a:t> necessary)</a:t>
              </a:r>
              <a:endParaRPr lang="en-US" sz="10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smtClean="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smtClean="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smtClean="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smtClean="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8.jpg"/><Relationship Id="rId47" Type="http://schemas.openxmlformats.org/officeDocument/2006/relationships/image" Target="../media/image63.png"/><Relationship Id="rId50" Type="http://schemas.openxmlformats.org/officeDocument/2006/relationships/image" Target="../media/image66.png"/><Relationship Id="rId55" Type="http://schemas.openxmlformats.org/officeDocument/2006/relationships/image" Target="../media/image71.png"/><Relationship Id="rId63" Type="http://schemas.openxmlformats.org/officeDocument/2006/relationships/image" Target="../media/image78.png"/><Relationship Id="rId68" Type="http://schemas.openxmlformats.org/officeDocument/2006/relationships/image" Target="../media/image83.png"/><Relationship Id="rId76" Type="http://schemas.openxmlformats.org/officeDocument/2006/relationships/image" Target="../media/image91.png"/><Relationship Id="rId7" Type="http://schemas.openxmlformats.org/officeDocument/2006/relationships/image" Target="../media/image23.png"/><Relationship Id="rId71" Type="http://schemas.openxmlformats.org/officeDocument/2006/relationships/image" Target="../media/image86.jpeg"/><Relationship Id="rId2" Type="http://schemas.openxmlformats.org/officeDocument/2006/relationships/image" Target="../media/image18.jpeg"/><Relationship Id="rId16" Type="http://schemas.openxmlformats.org/officeDocument/2006/relationships/image" Target="../media/image32.png"/><Relationship Id="rId29" Type="http://schemas.openxmlformats.org/officeDocument/2006/relationships/image" Target="../media/image45.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jpeg"/><Relationship Id="rId53" Type="http://schemas.openxmlformats.org/officeDocument/2006/relationships/image" Target="../media/image69.png"/><Relationship Id="rId58" Type="http://schemas.openxmlformats.org/officeDocument/2006/relationships/image" Target="../media/image74.png"/><Relationship Id="rId66" Type="http://schemas.openxmlformats.org/officeDocument/2006/relationships/image" Target="../media/image81.png"/><Relationship Id="rId74" Type="http://schemas.openxmlformats.org/officeDocument/2006/relationships/image" Target="../media/image89.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png"/><Relationship Id="rId57" Type="http://schemas.openxmlformats.org/officeDocument/2006/relationships/image" Target="../media/image73.png"/><Relationship Id="rId61" Type="http://schemas.openxmlformats.org/officeDocument/2006/relationships/image" Target="../media/image77.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52" Type="http://schemas.openxmlformats.org/officeDocument/2006/relationships/image" Target="../media/image68.png"/><Relationship Id="rId60" Type="http://schemas.openxmlformats.org/officeDocument/2006/relationships/image" Target="../media/image76.png"/><Relationship Id="rId65" Type="http://schemas.openxmlformats.org/officeDocument/2006/relationships/image" Target="../media/image80.png"/><Relationship Id="rId73" Type="http://schemas.openxmlformats.org/officeDocument/2006/relationships/image" Target="../media/image88.jpe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 Id="rId48" Type="http://schemas.openxmlformats.org/officeDocument/2006/relationships/image" Target="../media/image64.png"/><Relationship Id="rId56" Type="http://schemas.openxmlformats.org/officeDocument/2006/relationships/image" Target="../media/image72.png"/><Relationship Id="rId64" Type="http://schemas.openxmlformats.org/officeDocument/2006/relationships/image" Target="../media/image79.jpeg"/><Relationship Id="rId69" Type="http://schemas.openxmlformats.org/officeDocument/2006/relationships/image" Target="../media/image84.png"/><Relationship Id="rId8" Type="http://schemas.openxmlformats.org/officeDocument/2006/relationships/image" Target="../media/image24.png"/><Relationship Id="rId51" Type="http://schemas.openxmlformats.org/officeDocument/2006/relationships/image" Target="../media/image67.png"/><Relationship Id="rId72" Type="http://schemas.openxmlformats.org/officeDocument/2006/relationships/image" Target="../media/image87.jpeg"/><Relationship Id="rId3" Type="http://schemas.openxmlformats.org/officeDocument/2006/relationships/image" Target="../media/image19.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59" Type="http://schemas.openxmlformats.org/officeDocument/2006/relationships/image" Target="../media/image75.png"/><Relationship Id="rId67" Type="http://schemas.openxmlformats.org/officeDocument/2006/relationships/image" Target="../media/image82.png"/><Relationship Id="rId20" Type="http://schemas.openxmlformats.org/officeDocument/2006/relationships/image" Target="../media/image36.png"/><Relationship Id="rId41" Type="http://schemas.openxmlformats.org/officeDocument/2006/relationships/image" Target="../media/image57.png"/><Relationship Id="rId54" Type="http://schemas.openxmlformats.org/officeDocument/2006/relationships/image" Target="../media/image70.jpeg"/><Relationship Id="rId62" Type="http://schemas.microsoft.com/office/2007/relationships/hdphoto" Target="../media/hdphoto2.wdp"/><Relationship Id="rId70" Type="http://schemas.openxmlformats.org/officeDocument/2006/relationships/image" Target="../media/image85.png"/><Relationship Id="rId75"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jpeg"/><Relationship Id="rId18" Type="http://schemas.openxmlformats.org/officeDocument/2006/relationships/image" Target="../media/image106.jpeg"/><Relationship Id="rId3" Type="http://schemas.openxmlformats.org/officeDocument/2006/relationships/image" Target="../media/image93.png"/><Relationship Id="rId21" Type="http://schemas.openxmlformats.org/officeDocument/2006/relationships/image" Target="../media/image108.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5.png"/><Relationship Id="rId2" Type="http://schemas.openxmlformats.org/officeDocument/2006/relationships/slideLayout" Target="../slideLayouts/slideLayout7.xml"/><Relationship Id="rId16" Type="http://schemas.openxmlformats.org/officeDocument/2006/relationships/image" Target="../media/image92.wmf"/><Relationship Id="rId20" Type="http://schemas.openxmlformats.org/officeDocument/2006/relationships/image" Target="../media/image107.jpeg"/><Relationship Id="rId1" Type="http://schemas.openxmlformats.org/officeDocument/2006/relationships/vmlDrawing" Target="../drawings/vmlDrawing1.v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oleObject" Target="../embeddings/oleObject1.bin"/><Relationship Id="rId10" Type="http://schemas.openxmlformats.org/officeDocument/2006/relationships/image" Target="../media/image100.png"/><Relationship Id="rId19" Type="http://schemas.openxmlformats.org/officeDocument/2006/relationships/image" Target="../media/image25.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emf"/><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aka.ms/ServiceFabricWS2012R2" TargetMode="External"/><Relationship Id="rId2" Type="http://schemas.openxmlformats.org/officeDocument/2006/relationships/hyperlink" Target="http://aka.ms/ServiceFabric" TargetMode="External"/><Relationship Id="rId1" Type="http://schemas.openxmlformats.org/officeDocument/2006/relationships/slideLayout" Target="../slideLayouts/slideLayout7.xml"/><Relationship Id="rId5" Type="http://schemas.openxmlformats.org/officeDocument/2006/relationships/hyperlink" Target="http://aka.ms/ServiceFabricForum" TargetMode="External"/><Relationship Id="rId4" Type="http://schemas.openxmlformats.org/officeDocument/2006/relationships/hyperlink" Target="http://aka.ms/SFlinuxpreview"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20.png"/><Relationship Id="rId4" Type="http://schemas.openxmlformats.org/officeDocument/2006/relationships/image" Target="../media/image11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46537" y="1128449"/>
            <a:ext cx="6831690" cy="5548990"/>
          </a:xfrm>
          <a:prstGeom prst="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Cluster</a:t>
            </a:r>
          </a:p>
        </p:txBody>
      </p:sp>
      <p:sp>
        <p:nvSpPr>
          <p:cNvPr id="4" name="Rectangle 3"/>
          <p:cNvSpPr/>
          <p:nvPr/>
        </p:nvSpPr>
        <p:spPr bwMode="auto">
          <a:xfrm>
            <a:off x="2708221" y="3335844"/>
            <a:ext cx="1538002" cy="847582"/>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sp>
        <p:nvSpPr>
          <p:cNvPr id="5" name="Rectangle 4"/>
          <p:cNvSpPr/>
          <p:nvPr/>
        </p:nvSpPr>
        <p:spPr bwMode="auto">
          <a:xfrm>
            <a:off x="4923488" y="1711057"/>
            <a:ext cx="3060301" cy="476121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VMSS #1 (stateless tier)</a:t>
            </a:r>
            <a:b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NodeType</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FrontEnd</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sp>
        <p:nvSpPr>
          <p:cNvPr id="6" name="Title 33"/>
          <p:cNvSpPr>
            <a:spLocks noGrp="1"/>
          </p:cNvSpPr>
          <p:nvPr>
            <p:ph type="title"/>
          </p:nvPr>
        </p:nvSpPr>
        <p:spPr>
          <a:xfrm>
            <a:off x="274639" y="295274"/>
            <a:ext cx="11889564" cy="917575"/>
          </a:xfrm>
        </p:spPr>
        <p:txBody>
          <a:bodyPr/>
          <a:lstStyle/>
          <a:p>
            <a:r>
              <a:rPr lang="en-US" dirty="0" smtClean="0"/>
              <a:t>Action App in Azure</a:t>
            </a:r>
            <a:endParaRPr lang="en-US" dirty="0"/>
          </a:p>
        </p:txBody>
      </p:sp>
      <p:sp>
        <p:nvSpPr>
          <p:cNvPr id="7" name="Rectangle 6"/>
          <p:cNvSpPr/>
          <p:nvPr/>
        </p:nvSpPr>
        <p:spPr>
          <a:xfrm>
            <a:off x="5314950" y="2528600"/>
            <a:ext cx="2314626" cy="174103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#1</a:t>
            </a:r>
          </a:p>
        </p:txBody>
      </p:sp>
      <p:sp>
        <p:nvSpPr>
          <p:cNvPr id="8" name="Rectangle 7"/>
          <p:cNvSpPr/>
          <p:nvPr/>
        </p:nvSpPr>
        <p:spPr>
          <a:xfrm>
            <a:off x="5582356" y="298076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9" name="Rectangle 8"/>
          <p:cNvSpPr/>
          <p:nvPr/>
        </p:nvSpPr>
        <p:spPr>
          <a:xfrm>
            <a:off x="5574472" y="3624954"/>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smtClean="0">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p:cNvSpPr/>
          <p:nvPr/>
        </p:nvSpPr>
        <p:spPr>
          <a:xfrm>
            <a:off x="5314950" y="4528493"/>
            <a:ext cx="2314626" cy="177937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#2</a:t>
            </a:r>
          </a:p>
        </p:txBody>
      </p:sp>
      <p:sp>
        <p:nvSpPr>
          <p:cNvPr id="11" name="Rectangle 10"/>
          <p:cNvSpPr/>
          <p:nvPr/>
        </p:nvSpPr>
        <p:spPr>
          <a:xfrm>
            <a:off x="5582356" y="501870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12" name="Rectangle 11"/>
          <p:cNvSpPr/>
          <p:nvPr/>
        </p:nvSpPr>
        <p:spPr>
          <a:xfrm>
            <a:off x="5591259" y="5699312"/>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smtClean="0">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ectangle 12"/>
          <p:cNvSpPr/>
          <p:nvPr/>
        </p:nvSpPr>
        <p:spPr bwMode="auto">
          <a:xfrm>
            <a:off x="8306685" y="1711057"/>
            <a:ext cx="3063436" cy="476121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VMSS #2 (</a:t>
            </a: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tier)</a:t>
            </a:r>
            <a:b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NodeType</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BackEnd</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sp>
        <p:nvSpPr>
          <p:cNvPr id="14" name="Rectangle 13"/>
          <p:cNvSpPr/>
          <p:nvPr/>
        </p:nvSpPr>
        <p:spPr>
          <a:xfrm>
            <a:off x="8686543" y="252860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#3</a:t>
            </a:r>
          </a:p>
        </p:txBody>
      </p:sp>
      <p:sp>
        <p:nvSpPr>
          <p:cNvPr id="15" name="Rectangle 14"/>
          <p:cNvSpPr/>
          <p:nvPr/>
        </p:nvSpPr>
        <p:spPr>
          <a:xfrm>
            <a:off x="8958156" y="3051440"/>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Auction</a:t>
            </a:r>
          </a:p>
        </p:txBody>
      </p:sp>
      <p:cxnSp>
        <p:nvCxnSpPr>
          <p:cNvPr id="16" name="Straight Arrow Connector 15"/>
          <p:cNvCxnSpPr>
            <a:endCxn id="4" idx="1"/>
          </p:cNvCxnSpPr>
          <p:nvPr/>
        </p:nvCxnSpPr>
        <p:spPr>
          <a:xfrm>
            <a:off x="1951037" y="3759635"/>
            <a:ext cx="757184"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8" idx="1"/>
          </p:cNvCxnSpPr>
          <p:nvPr/>
        </p:nvCxnSpPr>
        <p:spPr>
          <a:xfrm flipV="1">
            <a:off x="4246221" y="3203959"/>
            <a:ext cx="1336134" cy="5556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12" idx="1"/>
          </p:cNvCxnSpPr>
          <p:nvPr/>
        </p:nvCxnSpPr>
        <p:spPr>
          <a:xfrm>
            <a:off x="4246222" y="3759635"/>
            <a:ext cx="1345037" cy="216287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31" y="2849123"/>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665476" y="454242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#4</a:t>
            </a:r>
          </a:p>
        </p:txBody>
      </p:sp>
      <p:sp>
        <p:nvSpPr>
          <p:cNvPr id="21" name="Rectangle 20"/>
          <p:cNvSpPr/>
          <p:nvPr/>
        </p:nvSpPr>
        <p:spPr>
          <a:xfrm>
            <a:off x="8946712" y="5021427"/>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Auction</a:t>
            </a:r>
          </a:p>
        </p:txBody>
      </p:sp>
      <p:cxnSp>
        <p:nvCxnSpPr>
          <p:cNvPr id="22" name="Straight Arrow Connector 21"/>
          <p:cNvCxnSpPr>
            <a:stCxn id="12" idx="3"/>
            <a:endCxn id="21" idx="1"/>
          </p:cNvCxnSpPr>
          <p:nvPr/>
        </p:nvCxnSpPr>
        <p:spPr>
          <a:xfrm flipV="1">
            <a:off x="7380299" y="5260615"/>
            <a:ext cx="1566413" cy="66189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06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nodeType="clickEffect">
                                  <p:stCondLst>
                                    <p:cond delay="0"/>
                                  </p:stCondLst>
                                  <p:childTnLst>
                                    <p:animEffect transition="out" filter="wipe(right)">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22" presetClass="exit" presetSubtype="2" fill="hold" nodeType="afterEffect">
                                  <p:stCondLst>
                                    <p:cond delay="0"/>
                                  </p:stCondLst>
                                  <p:childTnLst>
                                    <p:animEffect transition="out" filter="wipe(right)">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2" fill="hold" nodeType="clickEffect">
                                  <p:stCondLst>
                                    <p:cond delay="0"/>
                                  </p:stCondLst>
                                  <p:childTnLst>
                                    <p:animEffect transition="out" filter="wipe(right)">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par>
                          <p:cTn id="39" fill="hold">
                            <p:stCondLst>
                              <p:cond delay="500"/>
                            </p:stCondLst>
                            <p:childTnLst>
                              <p:par>
                                <p:cTn id="40" presetID="22" presetClass="exit" presetSubtype="2" fill="hold" nodeType="afterEffect">
                                  <p:stCondLst>
                                    <p:cond delay="0"/>
                                  </p:stCondLst>
                                  <p:childTnLst>
                                    <p:animEffect transition="out" filter="wipe(right)">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1000"/>
                            </p:stCondLst>
                            <p:childTnLst>
                              <p:par>
                                <p:cTn id="44" presetID="22" presetClass="exit" presetSubtype="2" fill="hold" nodeType="afterEffect">
                                  <p:stCondLst>
                                    <p:cond delay="0"/>
                                  </p:stCondLst>
                                  <p:childTnLst>
                                    <p:animEffect transition="out" filter="wipe(right)">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a:xfrm>
            <a:off x="274638" y="3954463"/>
            <a:ext cx="10363199" cy="849463"/>
          </a:xfrm>
        </p:spPr>
        <p:txBody>
          <a:bodyPr/>
          <a:lstStyle/>
          <a:p>
            <a:r>
              <a:rPr lang="en-US" sz="4000" dirty="0" smtClean="0"/>
              <a:t>Creating Service Fabric Clusters Anywhere</a:t>
            </a:r>
            <a:endParaRPr lang="en-US" sz="4000" dirty="0"/>
          </a:p>
        </p:txBody>
      </p:sp>
    </p:spTree>
    <p:extLst>
      <p:ext uri="{BB962C8B-B14F-4D97-AF65-F5344CB8AC3E}">
        <p14:creationId xmlns:p14="http://schemas.microsoft.com/office/powerpoint/2010/main" val="607182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smtClean="0"/>
              <a:t>Service Fabric Platform Capabilities</a:t>
            </a:r>
            <a:endParaRPr lang="en-US" dirty="0"/>
          </a:p>
        </p:txBody>
      </p:sp>
      <p:sp>
        <p:nvSpPr>
          <p:cNvPr id="4" name="Text Placeholder 3"/>
          <p:cNvSpPr>
            <a:spLocks noGrp="1"/>
          </p:cNvSpPr>
          <p:nvPr>
            <p:ph type="body" sz="quarter" idx="10"/>
          </p:nvPr>
        </p:nvSpPr>
        <p:spPr>
          <a:xfrm>
            <a:off x="226733" y="754062"/>
            <a:ext cx="11887200" cy="2769989"/>
          </a:xfrm>
        </p:spPr>
        <p:txBody>
          <a:bodyPr/>
          <a:lstStyle/>
          <a:p>
            <a:pPr marL="571500" indent="-571500">
              <a:buFont typeface="Arial" panose="020B0604020202020204" pitchFamily="34" charset="0"/>
              <a:buChar char="•"/>
            </a:pPr>
            <a:r>
              <a:rPr lang="en-US" dirty="0" smtClean="0"/>
              <a:t>All code and programming models</a:t>
            </a:r>
          </a:p>
          <a:p>
            <a:pPr marL="800100" lvl="2" indent="-571500">
              <a:buFont typeface="Arial" panose="020B0604020202020204" pitchFamily="34" charset="0"/>
              <a:buChar char="•"/>
            </a:pPr>
            <a:r>
              <a:rPr lang="en-US" dirty="0" smtClean="0">
                <a:latin typeface="+mj-lt"/>
              </a:rPr>
              <a:t>Fast deployment</a:t>
            </a:r>
          </a:p>
          <a:p>
            <a:pPr marL="800100" lvl="2" indent="-571500">
              <a:buFont typeface="Arial" panose="020B0604020202020204" pitchFamily="34" charset="0"/>
              <a:buChar char="•"/>
            </a:pPr>
            <a:r>
              <a:rPr lang="en-US" dirty="0" smtClean="0">
                <a:latin typeface="+mj-lt"/>
              </a:rPr>
              <a:t>Placement and activation</a:t>
            </a:r>
          </a:p>
          <a:p>
            <a:pPr marL="800100" lvl="2" indent="-571500">
              <a:buFont typeface="Arial" panose="020B0604020202020204" pitchFamily="34" charset="0"/>
              <a:buChar char="•"/>
            </a:pPr>
            <a:r>
              <a:rPr lang="en-US" dirty="0" smtClean="0">
                <a:latin typeface="+mj-lt"/>
              </a:rPr>
              <a:t>Reliability</a:t>
            </a:r>
          </a:p>
          <a:p>
            <a:pPr marL="800100" lvl="2" indent="-571500">
              <a:buFont typeface="Arial" panose="020B0604020202020204" pitchFamily="34" charset="0"/>
              <a:buChar char="•"/>
            </a:pPr>
            <a:r>
              <a:rPr lang="en-US" dirty="0" smtClean="0">
                <a:latin typeface="+mj-lt"/>
              </a:rPr>
              <a:t>High density</a:t>
            </a:r>
          </a:p>
          <a:p>
            <a:pPr marL="800100" lvl="2" indent="-571500">
              <a:buFont typeface="Arial" panose="020B0604020202020204" pitchFamily="34" charset="0"/>
              <a:buChar char="•"/>
            </a:pPr>
            <a:r>
              <a:rPr lang="en-US" dirty="0" smtClean="0">
                <a:latin typeface="+mj-lt"/>
              </a:rPr>
              <a:t>Health reporting</a:t>
            </a:r>
          </a:p>
          <a:p>
            <a:pPr marL="800100" lvl="2" indent="-571500">
              <a:buFont typeface="Arial" panose="020B0604020202020204" pitchFamily="34" charset="0"/>
              <a:buChar char="•"/>
            </a:pPr>
            <a:r>
              <a:rPr lang="en-US" dirty="0">
                <a:latin typeface="+mj-lt"/>
              </a:rPr>
              <a:t>Coordinated </a:t>
            </a:r>
            <a:r>
              <a:rPr lang="en-US" dirty="0" smtClean="0">
                <a:latin typeface="+mj-lt"/>
              </a:rPr>
              <a:t>upgrades</a:t>
            </a:r>
          </a:p>
        </p:txBody>
      </p:sp>
      <p:sp>
        <p:nvSpPr>
          <p:cNvPr id="6" name="Rectangle 5"/>
          <p:cNvSpPr/>
          <p:nvPr/>
        </p:nvSpPr>
        <p:spPr>
          <a:xfrm>
            <a:off x="8992918" y="1897062"/>
            <a:ext cx="3121605" cy="83546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Service Type: </a:t>
            </a: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Website</a:t>
            </a: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Guest Executable (stateless)</a:t>
            </a:r>
            <a:b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(Node.js)</a:t>
            </a:r>
          </a:p>
        </p:txBody>
      </p:sp>
    </p:spTree>
    <p:extLst>
      <p:ext uri="{BB962C8B-B14F-4D97-AF65-F5344CB8AC3E}">
        <p14:creationId xmlns:p14="http://schemas.microsoft.com/office/powerpoint/2010/main" val="386710744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p:txBody>
          <a:bodyPr/>
          <a:lstStyle/>
          <a:p>
            <a:r>
              <a:rPr lang="en-US" dirty="0"/>
              <a:t>Website Guest </a:t>
            </a:r>
            <a:r>
              <a:rPr lang="en-US" dirty="0" smtClean="0"/>
              <a:t>Executable &amp;</a:t>
            </a:r>
            <a:br>
              <a:rPr lang="en-US" dirty="0" smtClean="0"/>
            </a:br>
            <a:r>
              <a:rPr lang="en-US" dirty="0" smtClean="0"/>
              <a:t>Dockers Containers</a:t>
            </a:r>
            <a:br>
              <a:rPr lang="en-US" dirty="0" smtClean="0"/>
            </a:br>
            <a:r>
              <a:rPr lang="en-US" sz="4000" dirty="0" smtClean="0"/>
              <a:t>ServiceManifest.xml</a:t>
            </a:r>
            <a:endParaRPr lang="en-US" sz="4000" dirty="0"/>
          </a:p>
        </p:txBody>
      </p:sp>
      <p:sp>
        <p:nvSpPr>
          <p:cNvPr id="5" name="Rectangle 4"/>
          <p:cNvSpPr/>
          <p:nvPr/>
        </p:nvSpPr>
        <p:spPr>
          <a:xfrm>
            <a:off x="356159" y="2933906"/>
            <a:ext cx="11875648" cy="3839956"/>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836" dirty="0">
                <a:solidFill>
                  <a:schemeClr val="bg1"/>
                </a:solidFill>
                <a:latin typeface="Consolas" panose="020B0609020204030204" pitchFamily="49" charset="0"/>
                <a:cs typeface="Consolas" panose="020B0609020204030204" pitchFamily="49" charset="0"/>
              </a:rPr>
              <a:t>&lt;</a:t>
            </a:r>
            <a:r>
              <a:rPr lang="en-US" sz="1836" dirty="0" err="1">
                <a:solidFill>
                  <a:schemeClr val="bg1"/>
                </a:solidFill>
                <a:latin typeface="Consolas" panose="020B0609020204030204" pitchFamily="49" charset="0"/>
                <a:cs typeface="Consolas" panose="020B0609020204030204" pitchFamily="49" charset="0"/>
              </a:rPr>
              <a:t>ServiceManifest</a:t>
            </a:r>
            <a:r>
              <a:rPr lang="en-US" sz="1836" dirty="0">
                <a:solidFill>
                  <a:schemeClr val="bg1"/>
                </a:solidFill>
                <a:latin typeface="Consolas" panose="020B0609020204030204" pitchFamily="49" charset="0"/>
                <a:cs typeface="Consolas" panose="020B0609020204030204" pitchFamily="49" charset="0"/>
              </a:rPr>
              <a:t> Name="</a:t>
            </a:r>
            <a:r>
              <a:rPr lang="en-US" sz="1836" dirty="0" err="1">
                <a:solidFill>
                  <a:schemeClr val="bg1"/>
                </a:solidFill>
                <a:latin typeface="Consolas" panose="020B0609020204030204" pitchFamily="49" charset="0"/>
                <a:cs typeface="Consolas" panose="020B0609020204030204" pitchFamily="49" charset="0"/>
              </a:rPr>
              <a:t>Pkg-Svc.Website</a:t>
            </a:r>
            <a:r>
              <a:rPr lang="en-US" sz="1836" dirty="0">
                <a:solidFill>
                  <a:schemeClr val="bg1"/>
                </a:solidFill>
                <a:latin typeface="Consolas" panose="020B0609020204030204" pitchFamily="49" charset="0"/>
                <a:cs typeface="Consolas" panose="020B0609020204030204" pitchFamily="49" charset="0"/>
              </a:rPr>
              <a:t>" Version="1.0.0" …&gt;</a:t>
            </a:r>
          </a:p>
          <a:p>
            <a:r>
              <a:rPr lang="en-US" sz="1836" dirty="0">
                <a:solidFill>
                  <a:schemeClr val="bg1"/>
                </a:solidFill>
                <a:latin typeface="Consolas" panose="020B0609020204030204" pitchFamily="49" charset="0"/>
                <a:cs typeface="Consolas" panose="020B0609020204030204" pitchFamily="49" charset="0"/>
              </a:rPr>
              <a:t>   &lt;</a:t>
            </a:r>
            <a:r>
              <a:rPr lang="en-US" sz="1836" dirty="0" err="1">
                <a:solidFill>
                  <a:schemeClr val="bg1"/>
                </a:solidFill>
                <a:latin typeface="Consolas" panose="020B0609020204030204" pitchFamily="49" charset="0"/>
                <a:cs typeface="Consolas" panose="020B0609020204030204" pitchFamily="49" charset="0"/>
              </a:rPr>
              <a:t>ServiceTypes</a:t>
            </a:r>
            <a:r>
              <a:rPr lang="en-US" sz="1836" dirty="0">
                <a:solidFill>
                  <a:schemeClr val="bg1"/>
                </a:solidFill>
                <a:latin typeface="Consolas" panose="020B0609020204030204" pitchFamily="49" charset="0"/>
                <a:cs typeface="Consolas" panose="020B0609020204030204" pitchFamily="49" charset="0"/>
              </a:rPr>
              <a:t>&gt;</a:t>
            </a:r>
          </a:p>
          <a:p>
            <a:r>
              <a:rPr lang="en-US" sz="1836" dirty="0">
                <a:solidFill>
                  <a:schemeClr val="bg1"/>
                </a:solidFill>
                <a:latin typeface="Consolas" panose="020B0609020204030204" pitchFamily="49" charset="0"/>
                <a:cs typeface="Consolas" panose="020B0609020204030204" pitchFamily="49" charset="0"/>
              </a:rPr>
              <a:t>      &lt;</a:t>
            </a:r>
            <a:r>
              <a:rPr lang="en-US" sz="1836" dirty="0" err="1">
                <a:solidFill>
                  <a:schemeClr val="bg1"/>
                </a:solidFill>
                <a:latin typeface="Consolas" panose="020B0609020204030204" pitchFamily="49" charset="0"/>
                <a:cs typeface="Consolas" panose="020B0609020204030204" pitchFamily="49" charset="0"/>
              </a:rPr>
              <a:t>StatelessServiceType</a:t>
            </a:r>
            <a:r>
              <a:rPr lang="en-US" sz="1836" dirty="0">
                <a:solidFill>
                  <a:schemeClr val="bg1"/>
                </a:solidFill>
                <a:latin typeface="Consolas" panose="020B0609020204030204" pitchFamily="49" charset="0"/>
                <a:cs typeface="Consolas" panose="020B0609020204030204" pitchFamily="49" charset="0"/>
              </a:rPr>
              <a:t> </a:t>
            </a:r>
            <a:r>
              <a:rPr lang="en-US" sz="1836" dirty="0" err="1">
                <a:solidFill>
                  <a:schemeClr val="bg1"/>
                </a:solidFill>
                <a:latin typeface="Consolas" panose="020B0609020204030204" pitchFamily="49" charset="0"/>
                <a:cs typeface="Consolas" panose="020B0609020204030204" pitchFamily="49" charset="0"/>
              </a:rPr>
              <a:t>ServiceTypeName</a:t>
            </a:r>
            <a:r>
              <a:rPr lang="en-US" sz="1836" dirty="0">
                <a:solidFill>
                  <a:schemeClr val="bg1"/>
                </a:solidFill>
                <a:latin typeface="Consolas" panose="020B0609020204030204" pitchFamily="49" charset="0"/>
                <a:cs typeface="Consolas" panose="020B0609020204030204" pitchFamily="49" charset="0"/>
              </a:rPr>
              <a:t>="</a:t>
            </a:r>
            <a:r>
              <a:rPr lang="en-US" sz="1836" dirty="0" err="1">
                <a:solidFill>
                  <a:schemeClr val="bg1"/>
                </a:solidFill>
                <a:latin typeface="Consolas" panose="020B0609020204030204" pitchFamily="49" charset="0"/>
                <a:cs typeface="Consolas" panose="020B0609020204030204" pitchFamily="49" charset="0"/>
              </a:rPr>
              <a:t>Svc.WebsiteType</a:t>
            </a:r>
            <a:r>
              <a:rPr lang="en-US" sz="1836" dirty="0">
                <a:solidFill>
                  <a:schemeClr val="bg1"/>
                </a:solidFill>
                <a:latin typeface="Consolas" panose="020B0609020204030204" pitchFamily="49" charset="0"/>
                <a:cs typeface="Consolas" panose="020B0609020204030204" pitchFamily="49" charset="0"/>
              </a:rPr>
              <a:t>" </a:t>
            </a:r>
            <a:r>
              <a:rPr lang="en-US" sz="1836" dirty="0" err="1">
                <a:solidFill>
                  <a:schemeClr val="bg1"/>
                </a:solidFill>
                <a:latin typeface="Consolas" panose="020B0609020204030204" pitchFamily="49" charset="0"/>
                <a:cs typeface="Consolas" panose="020B0609020204030204" pitchFamily="49" charset="0"/>
              </a:rPr>
              <a:t>UseImplicitHost</a:t>
            </a:r>
            <a:r>
              <a:rPr lang="en-US" sz="1836" dirty="0">
                <a:solidFill>
                  <a:schemeClr val="bg1"/>
                </a:solidFill>
                <a:latin typeface="Consolas" panose="020B0609020204030204" pitchFamily="49" charset="0"/>
                <a:cs typeface="Consolas" panose="020B0609020204030204" pitchFamily="49" charset="0"/>
              </a:rPr>
              <a:t>="true"/&gt;</a:t>
            </a:r>
          </a:p>
          <a:p>
            <a:r>
              <a:rPr lang="en-US" sz="1836" dirty="0">
                <a:solidFill>
                  <a:schemeClr val="bg1"/>
                </a:solidFill>
                <a:latin typeface="Consolas" panose="020B0609020204030204" pitchFamily="49" charset="0"/>
                <a:cs typeface="Consolas" panose="020B0609020204030204" pitchFamily="49" charset="0"/>
              </a:rPr>
              <a:t>   &lt;/</a:t>
            </a:r>
            <a:r>
              <a:rPr lang="en-US" sz="1836" dirty="0" err="1">
                <a:solidFill>
                  <a:schemeClr val="bg1"/>
                </a:solidFill>
                <a:latin typeface="Consolas" panose="020B0609020204030204" pitchFamily="49" charset="0"/>
                <a:cs typeface="Consolas" panose="020B0609020204030204" pitchFamily="49" charset="0"/>
              </a:rPr>
              <a:t>ServiceTypes</a:t>
            </a:r>
            <a:r>
              <a:rPr lang="en-US" sz="1836" dirty="0">
                <a:solidFill>
                  <a:schemeClr val="bg1"/>
                </a:solidFill>
                <a:latin typeface="Consolas" panose="020B0609020204030204" pitchFamily="49" charset="0"/>
                <a:cs typeface="Consolas" panose="020B0609020204030204" pitchFamily="49" charset="0"/>
              </a:rPr>
              <a:t>&gt;</a:t>
            </a:r>
          </a:p>
          <a:p>
            <a:r>
              <a:rPr lang="en-US" sz="1836" dirty="0">
                <a:solidFill>
                  <a:schemeClr val="bg1"/>
                </a:solidFill>
                <a:latin typeface="Consolas" panose="020B0609020204030204" pitchFamily="49" charset="0"/>
                <a:cs typeface="Consolas" panose="020B0609020204030204" pitchFamily="49" charset="0"/>
              </a:rPr>
              <a:t>   &lt;</a:t>
            </a:r>
            <a:r>
              <a:rPr lang="en-US" sz="1836" dirty="0" err="1">
                <a:solidFill>
                  <a:schemeClr val="bg1"/>
                </a:solidFill>
                <a:latin typeface="Consolas" panose="020B0609020204030204" pitchFamily="49" charset="0"/>
                <a:cs typeface="Consolas" panose="020B0609020204030204" pitchFamily="49" charset="0"/>
              </a:rPr>
              <a:t>CodePackage</a:t>
            </a:r>
            <a:r>
              <a:rPr lang="en-US" sz="1836" dirty="0">
                <a:solidFill>
                  <a:schemeClr val="bg1"/>
                </a:solidFill>
                <a:latin typeface="Consolas" panose="020B0609020204030204" pitchFamily="49" charset="0"/>
                <a:cs typeface="Consolas" panose="020B0609020204030204" pitchFamily="49" charset="0"/>
              </a:rPr>
              <a:t> Name="Code" Version="1.0.0"&gt;</a:t>
            </a:r>
          </a:p>
          <a:p>
            <a:r>
              <a:rPr lang="en-US" sz="1836" dirty="0">
                <a:solidFill>
                  <a:schemeClr val="bg1"/>
                </a:solidFill>
                <a:latin typeface="Consolas" panose="020B0609020204030204" pitchFamily="49" charset="0"/>
                <a:cs typeface="Consolas" panose="020B0609020204030204" pitchFamily="49" charset="0"/>
              </a:rPr>
              <a:t>      &lt;</a:t>
            </a:r>
            <a:r>
              <a:rPr lang="en-US" sz="1836" dirty="0" err="1">
                <a:solidFill>
                  <a:schemeClr val="bg1"/>
                </a:solidFill>
                <a:latin typeface="Consolas" panose="020B0609020204030204" pitchFamily="49" charset="0"/>
                <a:cs typeface="Consolas" panose="020B0609020204030204" pitchFamily="49" charset="0"/>
              </a:rPr>
              <a:t>EntryPoint</a:t>
            </a:r>
            <a:r>
              <a:rPr lang="en-US" sz="1836" dirty="0">
                <a:solidFill>
                  <a:schemeClr val="bg1"/>
                </a:solidFill>
                <a:latin typeface="Consolas" panose="020B0609020204030204" pitchFamily="49" charset="0"/>
                <a:cs typeface="Consolas" panose="020B0609020204030204" pitchFamily="49" charset="0"/>
              </a:rPr>
              <a:t>&gt;</a:t>
            </a:r>
          </a:p>
          <a:p>
            <a:r>
              <a:rPr lang="en-US" sz="1836" dirty="0">
                <a:solidFill>
                  <a:schemeClr val="bg1"/>
                </a:solidFill>
                <a:latin typeface="Consolas" panose="020B0609020204030204" pitchFamily="49" charset="0"/>
                <a:cs typeface="Consolas" panose="020B0609020204030204" pitchFamily="49" charset="0"/>
              </a:rPr>
              <a:t>         </a:t>
            </a:r>
            <a:r>
              <a:rPr lang="en-US" sz="1836" b="1" dirty="0">
                <a:solidFill>
                  <a:schemeClr val="bg1"/>
                </a:solidFill>
                <a:latin typeface="Consolas" panose="020B0609020204030204" pitchFamily="49" charset="0"/>
                <a:cs typeface="Consolas" panose="020B0609020204030204" pitchFamily="49" charset="0"/>
              </a:rPr>
              <a:t>&lt;</a:t>
            </a:r>
            <a:r>
              <a:rPr lang="en-US" sz="1836" b="1" dirty="0" err="1">
                <a:solidFill>
                  <a:schemeClr val="bg1"/>
                </a:solidFill>
                <a:latin typeface="Consolas" panose="020B0609020204030204" pitchFamily="49" charset="0"/>
                <a:cs typeface="Consolas" panose="020B0609020204030204" pitchFamily="49" charset="0"/>
              </a:rPr>
              <a:t>ExeHost</a:t>
            </a:r>
            <a:r>
              <a:rPr lang="en-US" sz="1836" b="1" dirty="0">
                <a:solidFill>
                  <a:schemeClr val="bg1"/>
                </a:solidFill>
                <a:latin typeface="Consolas" panose="020B0609020204030204" pitchFamily="49" charset="0"/>
                <a:cs typeface="Consolas" panose="020B0609020204030204" pitchFamily="49" charset="0"/>
              </a:rPr>
              <a:t>&gt;</a:t>
            </a:r>
          </a:p>
          <a:p>
            <a:r>
              <a:rPr lang="en-US" sz="1836" b="1" dirty="0">
                <a:solidFill>
                  <a:schemeClr val="bg1"/>
                </a:solidFill>
                <a:latin typeface="Consolas" panose="020B0609020204030204" pitchFamily="49" charset="0"/>
                <a:cs typeface="Consolas" panose="020B0609020204030204" pitchFamily="49" charset="0"/>
              </a:rPr>
              <a:t>            &lt;Program&gt;node.exe&lt;/Program&gt;</a:t>
            </a:r>
          </a:p>
          <a:p>
            <a:r>
              <a:rPr lang="en-US" sz="1836" b="1" dirty="0">
                <a:solidFill>
                  <a:schemeClr val="bg1"/>
                </a:solidFill>
                <a:latin typeface="Consolas" panose="020B0609020204030204" pitchFamily="49" charset="0"/>
                <a:cs typeface="Consolas" panose="020B0609020204030204" pitchFamily="49" charset="0"/>
              </a:rPr>
              <a:t>            &lt;Arguments&gt;Server.js&lt;/Arguments&gt;</a:t>
            </a:r>
          </a:p>
          <a:p>
            <a:r>
              <a:rPr lang="en-US" sz="1836" b="1" dirty="0">
                <a:solidFill>
                  <a:schemeClr val="bg1"/>
                </a:solidFill>
                <a:latin typeface="Consolas" panose="020B0609020204030204" pitchFamily="49" charset="0"/>
                <a:cs typeface="Consolas" panose="020B0609020204030204" pitchFamily="49" charset="0"/>
              </a:rPr>
              <a:t>         &lt;/</a:t>
            </a:r>
            <a:r>
              <a:rPr lang="en-US" sz="1836" b="1" dirty="0" err="1">
                <a:solidFill>
                  <a:schemeClr val="bg1"/>
                </a:solidFill>
                <a:latin typeface="Consolas" panose="020B0609020204030204" pitchFamily="49" charset="0"/>
                <a:cs typeface="Consolas" panose="020B0609020204030204" pitchFamily="49" charset="0"/>
              </a:rPr>
              <a:t>ExeHost</a:t>
            </a:r>
            <a:r>
              <a:rPr lang="en-US" sz="1836" b="1" dirty="0">
                <a:solidFill>
                  <a:schemeClr val="bg1"/>
                </a:solidFill>
                <a:latin typeface="Consolas" panose="020B0609020204030204" pitchFamily="49" charset="0"/>
                <a:cs typeface="Consolas" panose="020B0609020204030204" pitchFamily="49" charset="0"/>
              </a:rPr>
              <a:t>&gt;</a:t>
            </a:r>
          </a:p>
          <a:p>
            <a:r>
              <a:rPr lang="en-US" sz="1836" dirty="0">
                <a:solidFill>
                  <a:schemeClr val="bg1"/>
                </a:solidFill>
                <a:latin typeface="Consolas" panose="020B0609020204030204" pitchFamily="49" charset="0"/>
                <a:cs typeface="Consolas" panose="020B0609020204030204" pitchFamily="49" charset="0"/>
              </a:rPr>
              <a:t>      &lt;/</a:t>
            </a:r>
            <a:r>
              <a:rPr lang="en-US" sz="1836" dirty="0" err="1">
                <a:solidFill>
                  <a:schemeClr val="bg1"/>
                </a:solidFill>
                <a:latin typeface="Consolas" panose="020B0609020204030204" pitchFamily="49" charset="0"/>
                <a:cs typeface="Consolas" panose="020B0609020204030204" pitchFamily="49" charset="0"/>
              </a:rPr>
              <a:t>EntryPoint</a:t>
            </a:r>
            <a:r>
              <a:rPr lang="en-US" sz="1836" dirty="0">
                <a:solidFill>
                  <a:schemeClr val="bg1"/>
                </a:solidFill>
                <a:latin typeface="Consolas" panose="020B0609020204030204" pitchFamily="49" charset="0"/>
                <a:cs typeface="Consolas" panose="020B0609020204030204" pitchFamily="49" charset="0"/>
              </a:rPr>
              <a:t>&gt;</a:t>
            </a:r>
          </a:p>
          <a:p>
            <a:r>
              <a:rPr lang="en-US" sz="1836" dirty="0">
                <a:solidFill>
                  <a:schemeClr val="bg1"/>
                </a:solidFill>
                <a:latin typeface="Consolas" panose="020B0609020204030204" pitchFamily="49" charset="0"/>
                <a:cs typeface="Consolas" panose="020B0609020204030204" pitchFamily="49" charset="0"/>
              </a:rPr>
              <a:t>   &lt;/</a:t>
            </a:r>
            <a:r>
              <a:rPr lang="en-US" sz="1836" dirty="0" err="1">
                <a:solidFill>
                  <a:schemeClr val="bg1"/>
                </a:solidFill>
                <a:latin typeface="Consolas" panose="020B0609020204030204" pitchFamily="49" charset="0"/>
                <a:cs typeface="Consolas" panose="020B0609020204030204" pitchFamily="49" charset="0"/>
              </a:rPr>
              <a:t>CodePackage</a:t>
            </a:r>
            <a:r>
              <a:rPr lang="en-US" sz="1836" dirty="0">
                <a:solidFill>
                  <a:schemeClr val="bg1"/>
                </a:solidFill>
                <a:latin typeface="Consolas" panose="020B0609020204030204" pitchFamily="49" charset="0"/>
                <a:cs typeface="Consolas" panose="020B0609020204030204" pitchFamily="49" charset="0"/>
              </a:rPr>
              <a:t>&gt;</a:t>
            </a:r>
          </a:p>
          <a:p>
            <a:r>
              <a:rPr lang="en-US" sz="1836" dirty="0">
                <a:solidFill>
                  <a:schemeClr val="bg1"/>
                </a:solidFill>
                <a:latin typeface="Consolas" panose="020B0609020204030204" pitchFamily="49" charset="0"/>
                <a:cs typeface="Consolas" panose="020B0609020204030204" pitchFamily="49" charset="0"/>
              </a:rPr>
              <a:t>&lt;/</a:t>
            </a:r>
            <a:r>
              <a:rPr lang="en-US" sz="1836" dirty="0" err="1">
                <a:solidFill>
                  <a:schemeClr val="bg1"/>
                </a:solidFill>
                <a:latin typeface="Consolas" panose="020B0609020204030204" pitchFamily="49" charset="0"/>
                <a:cs typeface="Consolas" panose="020B0609020204030204" pitchFamily="49" charset="0"/>
              </a:rPr>
              <a:t>ServiceManifest</a:t>
            </a:r>
            <a:r>
              <a:rPr lang="en-US" sz="1836" dirty="0">
                <a:solidFill>
                  <a:schemeClr val="bg1"/>
                </a:solidFill>
                <a:latin typeface="Consolas" panose="020B0609020204030204" pitchFamily="49" charset="0"/>
                <a:cs typeface="Consolas" panose="020B0609020204030204" pitchFamily="49" charset="0"/>
              </a:rPr>
              <a:t>&gt;</a:t>
            </a:r>
          </a:p>
        </p:txBody>
      </p:sp>
      <p:sp>
        <p:nvSpPr>
          <p:cNvPr id="6" name="Rectangle 5"/>
          <p:cNvSpPr/>
          <p:nvPr/>
        </p:nvSpPr>
        <p:spPr>
          <a:xfrm>
            <a:off x="6271057" y="4657746"/>
            <a:ext cx="5814580" cy="122238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836" b="1" dirty="0">
                <a:solidFill>
                  <a:schemeClr val="bg1"/>
                </a:solidFill>
                <a:latin typeface="Consolas" panose="020B0609020204030204" pitchFamily="49" charset="0"/>
                <a:cs typeface="Consolas" panose="020B0609020204030204" pitchFamily="49" charset="0"/>
              </a:rPr>
              <a:t>&lt;</a:t>
            </a:r>
            <a:r>
              <a:rPr lang="en-US" sz="1836" b="1" dirty="0" err="1">
                <a:solidFill>
                  <a:schemeClr val="bg1"/>
                </a:solidFill>
                <a:latin typeface="Consolas" panose="020B0609020204030204" pitchFamily="49" charset="0"/>
                <a:cs typeface="Consolas" panose="020B0609020204030204" pitchFamily="49" charset="0"/>
              </a:rPr>
              <a:t>ContainerHost</a:t>
            </a:r>
            <a:r>
              <a:rPr lang="en-US" sz="1836" b="1" dirty="0">
                <a:solidFill>
                  <a:schemeClr val="bg1"/>
                </a:solidFill>
                <a:latin typeface="Consolas" panose="020B0609020204030204" pitchFamily="49" charset="0"/>
                <a:cs typeface="Consolas" panose="020B0609020204030204" pitchFamily="49" charset="0"/>
              </a:rPr>
              <a:t>&gt;</a:t>
            </a:r>
          </a:p>
          <a:p>
            <a:r>
              <a:rPr lang="en-US" sz="1836" b="1" dirty="0">
                <a:solidFill>
                  <a:schemeClr val="bg1"/>
                </a:solidFill>
                <a:latin typeface="Consolas" panose="020B0609020204030204" pitchFamily="49" charset="0"/>
                <a:cs typeface="Consolas" panose="020B0609020204030204" pitchFamily="49" charset="0"/>
              </a:rPr>
              <a:t>  </a:t>
            </a:r>
            <a:r>
              <a:rPr lang="en-US" sz="1836" b="1" dirty="0" smtClean="0">
                <a:solidFill>
                  <a:schemeClr val="bg1"/>
                </a:solidFill>
                <a:latin typeface="Consolas" panose="020B0609020204030204" pitchFamily="49" charset="0"/>
                <a:cs typeface="Consolas" panose="020B0609020204030204" pitchFamily="49" charset="0"/>
              </a:rPr>
              <a:t>&lt;</a:t>
            </a:r>
            <a:r>
              <a:rPr lang="en-US" sz="1836" b="1" dirty="0" err="1">
                <a:solidFill>
                  <a:schemeClr val="bg1"/>
                </a:solidFill>
                <a:latin typeface="Consolas" panose="020B0609020204030204" pitchFamily="49" charset="0"/>
                <a:cs typeface="Consolas" panose="020B0609020204030204" pitchFamily="49" charset="0"/>
              </a:rPr>
              <a:t>ImageName</a:t>
            </a:r>
            <a:r>
              <a:rPr lang="en-US" sz="1836" b="1" dirty="0">
                <a:solidFill>
                  <a:schemeClr val="bg1"/>
                </a:solidFill>
                <a:latin typeface="Consolas" panose="020B0609020204030204" pitchFamily="49" charset="0"/>
                <a:cs typeface="Consolas" panose="020B0609020204030204" pitchFamily="49" charset="0"/>
              </a:rPr>
              <a:t>&gt;</a:t>
            </a:r>
            <a:r>
              <a:rPr lang="en-US" sz="1836" b="1" dirty="0" err="1">
                <a:solidFill>
                  <a:schemeClr val="bg1"/>
                </a:solidFill>
                <a:latin typeface="Consolas" panose="020B0609020204030204" pitchFamily="49" charset="0"/>
                <a:cs typeface="Consolas" panose="020B0609020204030204" pitchFamily="49" charset="0"/>
              </a:rPr>
              <a:t>myNodeImage:latest</a:t>
            </a:r>
            <a:r>
              <a:rPr lang="en-US" sz="1836" b="1" dirty="0">
                <a:solidFill>
                  <a:schemeClr val="bg1"/>
                </a:solidFill>
                <a:latin typeface="Consolas" panose="020B0609020204030204" pitchFamily="49" charset="0"/>
                <a:cs typeface="Consolas" panose="020B0609020204030204" pitchFamily="49" charset="0"/>
              </a:rPr>
              <a:t>&lt;/</a:t>
            </a:r>
            <a:r>
              <a:rPr lang="en-US" sz="1836" b="1" dirty="0" err="1">
                <a:solidFill>
                  <a:schemeClr val="bg1"/>
                </a:solidFill>
                <a:latin typeface="Consolas" panose="020B0609020204030204" pitchFamily="49" charset="0"/>
                <a:cs typeface="Consolas" panose="020B0609020204030204" pitchFamily="49" charset="0"/>
              </a:rPr>
              <a:t>ImageName</a:t>
            </a:r>
            <a:r>
              <a:rPr lang="en-US" sz="1836" b="1" dirty="0">
                <a:solidFill>
                  <a:schemeClr val="bg1"/>
                </a:solidFill>
                <a:latin typeface="Consolas" panose="020B0609020204030204" pitchFamily="49" charset="0"/>
                <a:cs typeface="Consolas" panose="020B0609020204030204" pitchFamily="49" charset="0"/>
              </a:rPr>
              <a:t>&gt;</a:t>
            </a:r>
          </a:p>
          <a:p>
            <a:r>
              <a:rPr lang="en-US" sz="1836" b="1" dirty="0">
                <a:solidFill>
                  <a:schemeClr val="bg1"/>
                </a:solidFill>
                <a:latin typeface="Consolas" panose="020B0609020204030204" pitchFamily="49" charset="0"/>
                <a:cs typeface="Consolas" panose="020B0609020204030204" pitchFamily="49" charset="0"/>
              </a:rPr>
              <a:t>  </a:t>
            </a:r>
            <a:r>
              <a:rPr lang="en-US" sz="1836" b="1" dirty="0" smtClean="0">
                <a:solidFill>
                  <a:schemeClr val="bg1"/>
                </a:solidFill>
                <a:latin typeface="Consolas" panose="020B0609020204030204" pitchFamily="49" charset="0"/>
                <a:cs typeface="Consolas" panose="020B0609020204030204" pitchFamily="49" charset="0"/>
              </a:rPr>
              <a:t>&lt;</a:t>
            </a:r>
            <a:r>
              <a:rPr lang="en-US" sz="1836" b="1" dirty="0">
                <a:solidFill>
                  <a:schemeClr val="bg1"/>
                </a:solidFill>
                <a:latin typeface="Consolas" panose="020B0609020204030204" pitchFamily="49" charset="0"/>
                <a:cs typeface="Consolas" panose="020B0609020204030204" pitchFamily="49" charset="0"/>
              </a:rPr>
              <a:t>Commands&gt;&lt;/Commands&gt;</a:t>
            </a:r>
          </a:p>
          <a:p>
            <a:r>
              <a:rPr lang="en-US" sz="1836" b="1" dirty="0">
                <a:solidFill>
                  <a:schemeClr val="bg1"/>
                </a:solidFill>
                <a:latin typeface="Consolas" panose="020B0609020204030204" pitchFamily="49" charset="0"/>
                <a:cs typeface="Consolas" panose="020B0609020204030204" pitchFamily="49" charset="0"/>
              </a:rPr>
              <a:t>&lt;/</a:t>
            </a:r>
            <a:r>
              <a:rPr lang="en-US" sz="1836" b="1" dirty="0" err="1">
                <a:solidFill>
                  <a:schemeClr val="bg1"/>
                </a:solidFill>
                <a:latin typeface="Consolas" panose="020B0609020204030204" pitchFamily="49" charset="0"/>
                <a:cs typeface="Consolas" panose="020B0609020204030204" pitchFamily="49" charset="0"/>
              </a:rPr>
              <a:t>ContainerHost</a:t>
            </a:r>
            <a:r>
              <a:rPr lang="en-US" sz="1836" b="1" dirty="0">
                <a:solidFill>
                  <a:schemeClr val="bg1"/>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263601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smtClean="0"/>
              <a:t>Service Fabric Platform Capabilities</a:t>
            </a:r>
            <a:endParaRPr lang="en-US" dirty="0"/>
          </a:p>
        </p:txBody>
      </p:sp>
      <p:sp>
        <p:nvSpPr>
          <p:cNvPr id="4" name="Text Placeholder 3"/>
          <p:cNvSpPr>
            <a:spLocks noGrp="1"/>
          </p:cNvSpPr>
          <p:nvPr>
            <p:ph type="body" sz="quarter" idx="10"/>
          </p:nvPr>
        </p:nvSpPr>
        <p:spPr>
          <a:xfrm>
            <a:off x="226733" y="754062"/>
            <a:ext cx="11887200" cy="4801314"/>
          </a:xfrm>
        </p:spPr>
        <p:txBody>
          <a:bodyPr/>
          <a:lstStyle/>
          <a:p>
            <a:pPr marL="571500" indent="-571500">
              <a:buFont typeface="Arial" panose="020B0604020202020204" pitchFamily="34" charset="0"/>
              <a:buChar char="•"/>
            </a:pPr>
            <a:r>
              <a:rPr lang="en-US" dirty="0" smtClean="0"/>
              <a:t>All code and programming models</a:t>
            </a:r>
          </a:p>
          <a:p>
            <a:pPr marL="800100" lvl="2" indent="-571500">
              <a:buFont typeface="Arial" panose="020B0604020202020204" pitchFamily="34" charset="0"/>
              <a:buChar char="•"/>
            </a:pPr>
            <a:r>
              <a:rPr lang="en-US" dirty="0" smtClean="0"/>
              <a:t>Fast deployment</a:t>
            </a:r>
          </a:p>
          <a:p>
            <a:pPr marL="800100" lvl="2" indent="-571500">
              <a:buFont typeface="Arial" panose="020B0604020202020204" pitchFamily="34" charset="0"/>
              <a:buChar char="•"/>
            </a:pPr>
            <a:r>
              <a:rPr lang="en-US" dirty="0" smtClean="0"/>
              <a:t>Placement and activation</a:t>
            </a:r>
          </a:p>
          <a:p>
            <a:pPr marL="800100" lvl="2" indent="-571500">
              <a:buFont typeface="Arial" panose="020B0604020202020204" pitchFamily="34" charset="0"/>
              <a:buChar char="•"/>
            </a:pPr>
            <a:r>
              <a:rPr lang="en-US" dirty="0" smtClean="0"/>
              <a:t>Reliability</a:t>
            </a:r>
          </a:p>
          <a:p>
            <a:pPr marL="800100" lvl="2" indent="-571500">
              <a:buFont typeface="Arial" panose="020B0604020202020204" pitchFamily="34" charset="0"/>
              <a:buChar char="•"/>
            </a:pPr>
            <a:r>
              <a:rPr lang="en-US" dirty="0" smtClean="0"/>
              <a:t>High density</a:t>
            </a:r>
          </a:p>
          <a:p>
            <a:pPr marL="800100" lvl="2" indent="-571500">
              <a:buFont typeface="Arial" panose="020B0604020202020204" pitchFamily="34" charset="0"/>
              <a:buChar char="•"/>
            </a:pPr>
            <a:r>
              <a:rPr lang="en-US" dirty="0" smtClean="0"/>
              <a:t>Health reporting</a:t>
            </a:r>
          </a:p>
          <a:p>
            <a:pPr marL="800100" lvl="2" indent="-571500">
              <a:buFont typeface="Arial" panose="020B0604020202020204" pitchFamily="34" charset="0"/>
              <a:buChar char="•"/>
            </a:pPr>
            <a:r>
              <a:rPr lang="en-US" dirty="0"/>
              <a:t>Coordinated upgrades</a:t>
            </a:r>
            <a:endParaRPr lang="en-US" dirty="0" smtClean="0"/>
          </a:p>
          <a:p>
            <a:pPr marL="571500" indent="-571500">
              <a:buFont typeface="Arial" panose="020B0604020202020204" pitchFamily="34" charset="0"/>
              <a:buChar char="•"/>
            </a:pPr>
            <a:r>
              <a:rPr lang="en-US" dirty="0" smtClean="0"/>
              <a:t>Reliable Services programming model</a:t>
            </a:r>
          </a:p>
          <a:p>
            <a:pPr marL="800100" lvl="2" indent="-571500">
              <a:buFont typeface="Arial" panose="020B0604020202020204" pitchFamily="34" charset="0"/>
              <a:buChar char="•"/>
            </a:pPr>
            <a:r>
              <a:rPr lang="en-US" dirty="0" smtClean="0"/>
              <a:t>Service endpoint discovery</a:t>
            </a:r>
          </a:p>
          <a:p>
            <a:pPr marL="800100" lvl="2" indent="-571500">
              <a:buFont typeface="Arial" panose="020B0604020202020204" pitchFamily="34" charset="0"/>
              <a:buChar char="•"/>
            </a:pPr>
            <a:r>
              <a:rPr lang="en-US" dirty="0" smtClean="0"/>
              <a:t>Dynamic resource balancing based on actual resource usage</a:t>
            </a:r>
          </a:p>
          <a:p>
            <a:pPr marL="800100" lvl="2" indent="-571500">
              <a:buFont typeface="Arial" panose="020B0604020202020204" pitchFamily="34" charset="0"/>
              <a:buChar char="•"/>
            </a:pPr>
            <a:r>
              <a:rPr lang="en-US" dirty="0" smtClean="0"/>
              <a:t>Integrated application patterns e.g. Actor pattern and </a:t>
            </a:r>
            <a:r>
              <a:rPr lang="en-US" dirty="0" err="1" smtClean="0"/>
              <a:t>WebApi</a:t>
            </a:r>
            <a:endParaRPr lang="en-US" dirty="0" smtClean="0"/>
          </a:p>
          <a:p>
            <a:pPr marL="800100" lvl="2" indent="-571500">
              <a:buFont typeface="Arial" panose="020B0604020202020204" pitchFamily="34" charset="0"/>
              <a:buChar char="•"/>
            </a:pPr>
            <a:r>
              <a:rPr lang="en-US" dirty="0" smtClean="0"/>
              <a:t>Visual Studio development e.g. F5 debugging, diagnostics events, package and deploy</a:t>
            </a:r>
          </a:p>
        </p:txBody>
      </p:sp>
      <p:sp>
        <p:nvSpPr>
          <p:cNvPr id="5" name="Rectangle 4"/>
          <p:cNvSpPr/>
          <p:nvPr/>
        </p:nvSpPr>
        <p:spPr>
          <a:xfrm>
            <a:off x="8992328" y="4106862"/>
            <a:ext cx="3122787" cy="830997"/>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Service Type: </a:t>
            </a:r>
            <a:r>
              <a:rPr kumimoji="0" lang="en-US" sz="1600" b="0" i="0" u="none" strike="noStrike" kern="0" cap="none" spc="0" normalizeH="0" baseline="0" noProof="0" dirty="0" err="1" smtClean="0">
                <a:ln>
                  <a:noFill/>
                </a:ln>
                <a:solidFill>
                  <a:srgbClr val="FFFFFF"/>
                </a:solidFill>
                <a:effectLst/>
                <a:uLnTx/>
                <a:uFillTx/>
                <a:cs typeface="Segoe UI" panose="020B0502040204020203" pitchFamily="34" charset="0"/>
              </a:rPr>
              <a:t>APIGateway</a:t>
            </a: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Reliable Service (stateless)</a:t>
            </a:r>
            <a:b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(C#/.NET)</a:t>
            </a:r>
          </a:p>
        </p:txBody>
      </p:sp>
      <p:sp>
        <p:nvSpPr>
          <p:cNvPr id="6" name="Rectangle 5"/>
          <p:cNvSpPr/>
          <p:nvPr/>
        </p:nvSpPr>
        <p:spPr>
          <a:xfrm>
            <a:off x="8992918" y="1897062"/>
            <a:ext cx="3121605" cy="83546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Service Type: </a:t>
            </a: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Website</a:t>
            </a: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Guest Executable (stateless)</a:t>
            </a:r>
            <a:b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(Node.js)</a:t>
            </a:r>
          </a:p>
        </p:txBody>
      </p:sp>
    </p:spTree>
    <p:extLst>
      <p:ext uri="{BB962C8B-B14F-4D97-AF65-F5344CB8AC3E}">
        <p14:creationId xmlns:p14="http://schemas.microsoft.com/office/powerpoint/2010/main" val="222042746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a:xfrm>
            <a:off x="274638" y="3954463"/>
            <a:ext cx="10363199" cy="1403461"/>
          </a:xfrm>
        </p:spPr>
        <p:txBody>
          <a:bodyPr/>
          <a:lstStyle/>
          <a:p>
            <a:r>
              <a:rPr lang="en-US" sz="4000" dirty="0" smtClean="0"/>
              <a:t>SF Auction </a:t>
            </a:r>
            <a:r>
              <a:rPr lang="en-US" sz="4000" dirty="0" err="1" smtClean="0"/>
              <a:t>APIGateway</a:t>
            </a:r>
            <a:r>
              <a:rPr lang="en-US" sz="4000" dirty="0" smtClean="0"/>
              <a:t/>
            </a:r>
            <a:br>
              <a:rPr lang="en-US" sz="4000" dirty="0" smtClean="0"/>
            </a:br>
            <a:r>
              <a:rPr lang="en-US" sz="4000" dirty="0" smtClean="0"/>
              <a:t>Reliable Services (stateless)</a:t>
            </a:r>
            <a:endParaRPr lang="en-US" sz="4000" dirty="0"/>
          </a:p>
        </p:txBody>
      </p:sp>
    </p:spTree>
    <p:extLst>
      <p:ext uri="{BB962C8B-B14F-4D97-AF65-F5344CB8AC3E}">
        <p14:creationId xmlns:p14="http://schemas.microsoft.com/office/powerpoint/2010/main" val="1031489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470314" y="2594645"/>
            <a:ext cx="147106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414243" y="2240714"/>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algn="ctr" defTabSz="932597"/>
            <a:r>
              <a:rPr lang="en-US" sz="2040" b="1" dirty="0">
                <a:solidFill>
                  <a:srgbClr val="FFFFFF"/>
                </a:solidFill>
                <a:latin typeface="Segoe UI" panose="020B0502040204020203" pitchFamily="34" charset="0"/>
                <a:cs typeface="Segoe UI" panose="020B0502040204020203" pitchFamily="34" charset="0"/>
              </a:rPr>
              <a:t>Load Balancer</a:t>
            </a:r>
          </a:p>
        </p:txBody>
      </p:sp>
      <p:sp>
        <p:nvSpPr>
          <p:cNvPr id="6" name="Title 33"/>
          <p:cNvSpPr>
            <a:spLocks noGrp="1"/>
          </p:cNvSpPr>
          <p:nvPr>
            <p:ph type="title"/>
          </p:nvPr>
        </p:nvSpPr>
        <p:spPr>
          <a:xfrm>
            <a:off x="274639" y="295275"/>
            <a:ext cx="11889564" cy="917575"/>
          </a:xfrm>
        </p:spPr>
        <p:txBody>
          <a:bodyPr/>
          <a:lstStyle/>
          <a:p>
            <a:r>
              <a:rPr lang="en-US" dirty="0"/>
              <a:t>State Architectures: Traditional vs Service Fabric</a:t>
            </a:r>
          </a:p>
        </p:txBody>
      </p:sp>
      <p:cxnSp>
        <p:nvCxnSpPr>
          <p:cNvPr id="7" name="Straight Arrow Connector 6"/>
          <p:cNvCxnSpPr>
            <a:endCxn id="5" idx="1"/>
          </p:cNvCxnSpPr>
          <p:nvPr/>
        </p:nvCxnSpPr>
        <p:spPr>
          <a:xfrm flipV="1">
            <a:off x="1842256" y="2607981"/>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941382" y="1258606"/>
            <a:ext cx="1253827" cy="2672077"/>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defTabSz="932597"/>
            <a:r>
              <a:rPr lang="en-US" sz="1836" b="1" dirty="0" err="1">
                <a:solidFill>
                  <a:srgbClr val="FFFFFF"/>
                </a:solidFill>
                <a:latin typeface="Segoe UI" panose="020B0502040204020203" pitchFamily="34" charset="0"/>
                <a:cs typeface="Segoe UI" panose="020B0502040204020203" pitchFamily="34" charset="0"/>
              </a:rPr>
              <a:t>Stateful</a:t>
            </a:r>
            <a:r>
              <a:rPr lang="en-US" sz="1836" b="1" dirty="0">
                <a:solidFill>
                  <a:srgbClr val="FFFFFF"/>
                </a:solidFill>
                <a:latin typeface="Segoe UI" panose="020B0502040204020203" pitchFamily="34" charset="0"/>
                <a:cs typeface="Segoe UI" panose="020B0502040204020203" pitchFamily="34" charset="0"/>
              </a:rPr>
              <a:t/>
            </a:r>
            <a:br>
              <a:rPr lang="en-US" sz="1836" b="1" dirty="0">
                <a:solidFill>
                  <a:srgbClr val="FFFFFF"/>
                </a:solidFill>
                <a:latin typeface="Segoe UI" panose="020B0502040204020203" pitchFamily="34" charset="0"/>
                <a:cs typeface="Segoe UI" panose="020B0502040204020203" pitchFamily="34" charset="0"/>
              </a:rPr>
            </a:br>
            <a:r>
              <a:rPr lang="en-US" sz="1836" b="1" dirty="0">
                <a:solidFill>
                  <a:srgbClr val="FFFFFF"/>
                </a:solidFill>
                <a:latin typeface="Segoe UI" panose="020B0502040204020203" pitchFamily="34" charset="0"/>
                <a:cs typeface="Segoe UI" panose="020B0502040204020203" pitchFamily="34" charset="0"/>
              </a:rPr>
              <a:t>Data</a:t>
            </a:r>
          </a:p>
        </p:txBody>
      </p:sp>
      <p:cxnSp>
        <p:nvCxnSpPr>
          <p:cNvPr id="9" name="Straight Arrow Connector 8"/>
          <p:cNvCxnSpPr>
            <a:stCxn id="5" idx="3"/>
            <a:endCxn id="30" idx="1"/>
          </p:cNvCxnSpPr>
          <p:nvPr/>
        </p:nvCxnSpPr>
        <p:spPr>
          <a:xfrm flipV="1">
            <a:off x="3654703" y="2594646"/>
            <a:ext cx="572524" cy="1333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17127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414243" y="5155943"/>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algn="ctr" defTabSz="932597"/>
            <a:r>
              <a:rPr lang="en-US" sz="2040" b="1" dirty="0">
                <a:solidFill>
                  <a:srgbClr val="FFFFFF"/>
                </a:solidFill>
                <a:latin typeface="Segoe UI" panose="020B0502040204020203" pitchFamily="34" charset="0"/>
                <a:cs typeface="Segoe UI" panose="020B0502040204020203" pitchFamily="34" charset="0"/>
              </a:rPr>
              <a:t>Load Balancer</a:t>
            </a:r>
          </a:p>
        </p:txBody>
      </p:sp>
      <p:cxnSp>
        <p:nvCxnSpPr>
          <p:cNvPr id="12" name="Straight Arrow Connector 11"/>
          <p:cNvCxnSpPr>
            <a:endCxn id="11" idx="1"/>
          </p:cNvCxnSpPr>
          <p:nvPr/>
        </p:nvCxnSpPr>
        <p:spPr>
          <a:xfrm flipV="1">
            <a:off x="1842256" y="5523210"/>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45976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744430" y="1973227"/>
            <a:ext cx="1282631" cy="1224224"/>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defTabSz="932597"/>
            <a:r>
              <a:rPr lang="en-US" sz="1836" b="1" dirty="0">
                <a:solidFill>
                  <a:srgbClr val="FFFFFF"/>
                </a:solidFill>
                <a:latin typeface="Segoe UI" panose="020B0502040204020203" pitchFamily="34" charset="0"/>
                <a:cs typeface="Segoe UI" panose="020B0502040204020203" pitchFamily="34" charset="0"/>
              </a:rPr>
              <a:t>Other Internal Tiers</a:t>
            </a:r>
            <a:br>
              <a:rPr lang="en-US" sz="1836" b="1" dirty="0">
                <a:solidFill>
                  <a:srgbClr val="FFFFFF"/>
                </a:solidFill>
                <a:latin typeface="Segoe UI" panose="020B0502040204020203" pitchFamily="34" charset="0"/>
                <a:cs typeface="Segoe UI" panose="020B0502040204020203" pitchFamily="34" charset="0"/>
              </a:rPr>
            </a:br>
            <a:r>
              <a:rPr lang="en-US" sz="1836" b="1" dirty="0">
                <a:solidFill>
                  <a:srgbClr val="FFFFFF"/>
                </a:solidFill>
                <a:latin typeface="Segoe UI" panose="020B0502040204020203" pitchFamily="34" charset="0"/>
                <a:cs typeface="Segoe UI" panose="020B0502040204020203" pitchFamily="34" charset="0"/>
              </a:rPr>
              <a:t>?</a:t>
            </a:r>
          </a:p>
        </p:txBody>
      </p:sp>
      <p:cxnSp>
        <p:nvCxnSpPr>
          <p:cNvPr id="15" name="Straight Arrow Connector 14"/>
          <p:cNvCxnSpPr>
            <a:stCxn id="8" idx="3"/>
            <a:endCxn id="14" idx="1"/>
          </p:cNvCxnSpPr>
          <p:nvPr/>
        </p:nvCxnSpPr>
        <p:spPr>
          <a:xfrm flipV="1">
            <a:off x="10195209" y="2585339"/>
            <a:ext cx="549221" cy="930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289777" y="1258606"/>
            <a:ext cx="1180537"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defTabSz="932597"/>
            <a:r>
              <a:rPr lang="en-US" sz="1836" b="1" dirty="0">
                <a:solidFill>
                  <a:srgbClr val="FFFFFF"/>
                </a:solidFill>
                <a:latin typeface="Segoe UI" panose="020B0502040204020203" pitchFamily="34" charset="0"/>
                <a:cs typeface="Segoe UI" panose="020B0502040204020203" pitchFamily="34" charset="0"/>
              </a:rPr>
              <a:t>Stateless</a:t>
            </a:r>
            <a:br>
              <a:rPr lang="en-US" sz="1836" b="1" dirty="0">
                <a:solidFill>
                  <a:srgbClr val="FFFFFF"/>
                </a:solidFill>
                <a:latin typeface="Segoe UI" panose="020B0502040204020203" pitchFamily="34" charset="0"/>
                <a:cs typeface="Segoe UI" panose="020B0502040204020203" pitchFamily="34" charset="0"/>
              </a:rPr>
            </a:br>
            <a:r>
              <a:rPr lang="en-US" sz="1836" b="1" dirty="0">
                <a:solidFill>
                  <a:srgbClr val="FFFFFF"/>
                </a:solidFill>
                <a:latin typeface="Segoe UI" panose="020B0502040204020203" pitchFamily="34" charset="0"/>
                <a:cs typeface="Segoe UI" panose="020B0502040204020203" pitchFamily="34" charset="0"/>
              </a:rPr>
              <a:t>Compute</a:t>
            </a:r>
          </a:p>
        </p:txBody>
      </p:sp>
      <p:sp>
        <p:nvSpPr>
          <p:cNvPr id="17" name="Can 16"/>
          <p:cNvSpPr/>
          <p:nvPr/>
        </p:nvSpPr>
        <p:spPr bwMode="auto">
          <a:xfrm>
            <a:off x="9167059" y="19997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b="1" dirty="0">
              <a:gradFill>
                <a:gsLst>
                  <a:gs pos="0">
                    <a:srgbClr val="FFFFFF"/>
                  </a:gs>
                  <a:gs pos="100000">
                    <a:srgbClr val="FFFFFF"/>
                  </a:gs>
                </a:gsLst>
                <a:lin ang="5400000" scaled="0"/>
              </a:gradFill>
              <a:latin typeface="Segoe UI"/>
            </a:endParaRPr>
          </a:p>
        </p:txBody>
      </p:sp>
      <p:pic>
        <p:nvPicPr>
          <p:cNvPr id="18" name="Picture 17"/>
          <p:cNvPicPr>
            <a:picLocks noChangeAspect="1"/>
          </p:cNvPicPr>
          <p:nvPr/>
        </p:nvPicPr>
        <p:blipFill>
          <a:blip r:embed="rId4"/>
          <a:stretch>
            <a:fillRect/>
          </a:stretch>
        </p:blipFill>
        <p:spPr>
          <a:xfrm>
            <a:off x="6610438" y="1974439"/>
            <a:ext cx="515182" cy="495367"/>
          </a:xfrm>
          <a:prstGeom prst="rect">
            <a:avLst/>
          </a:prstGeom>
        </p:spPr>
      </p:pic>
      <p:pic>
        <p:nvPicPr>
          <p:cNvPr id="19" name="Picture 18"/>
          <p:cNvPicPr>
            <a:picLocks noChangeAspect="1"/>
          </p:cNvPicPr>
          <p:nvPr/>
        </p:nvPicPr>
        <p:blipFill>
          <a:blip r:embed="rId4"/>
          <a:stretch>
            <a:fillRect/>
          </a:stretch>
        </p:blipFill>
        <p:spPr>
          <a:xfrm>
            <a:off x="6606576" y="2643108"/>
            <a:ext cx="515182" cy="495367"/>
          </a:xfrm>
          <a:prstGeom prst="rect">
            <a:avLst/>
          </a:prstGeom>
        </p:spPr>
      </p:pic>
      <p:pic>
        <p:nvPicPr>
          <p:cNvPr id="20" name="Picture 19"/>
          <p:cNvPicPr>
            <a:picLocks noChangeAspect="1"/>
          </p:cNvPicPr>
          <p:nvPr/>
        </p:nvPicPr>
        <p:blipFill>
          <a:blip r:embed="rId4"/>
          <a:stretch>
            <a:fillRect/>
          </a:stretch>
        </p:blipFill>
        <p:spPr>
          <a:xfrm>
            <a:off x="6606576" y="3272940"/>
            <a:ext cx="515182" cy="495367"/>
          </a:xfrm>
          <a:prstGeom prst="rect">
            <a:avLst/>
          </a:prstGeom>
        </p:spPr>
      </p:pic>
      <p:grpSp>
        <p:nvGrpSpPr>
          <p:cNvPr id="21" name="Group 20"/>
          <p:cNvGrpSpPr/>
          <p:nvPr/>
        </p:nvGrpSpPr>
        <p:grpSpPr>
          <a:xfrm>
            <a:off x="4227227" y="4194558"/>
            <a:ext cx="1261002" cy="2672078"/>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defTabSz="932597"/>
              <a:r>
                <a:rPr lang="en-US" sz="1836" b="1" dirty="0">
                  <a:solidFill>
                    <a:srgbClr val="FFFFFF"/>
                  </a:solidFill>
                  <a:latin typeface="Segoe UI" panose="020B0502040204020203" pitchFamily="34" charset="0"/>
                  <a:cs typeface="Segoe UI" panose="020B0502040204020203" pitchFamily="34" charset="0"/>
                </a:rPr>
                <a:t>Stateless</a:t>
              </a:r>
              <a:br>
                <a:rPr lang="en-US" sz="1836" b="1" dirty="0">
                  <a:solidFill>
                    <a:srgbClr val="FFFFFF"/>
                  </a:solidFill>
                  <a:latin typeface="Segoe UI" panose="020B0502040204020203" pitchFamily="34" charset="0"/>
                  <a:cs typeface="Segoe UI" panose="020B0502040204020203" pitchFamily="34" charset="0"/>
                </a:rPr>
              </a:br>
              <a:r>
                <a:rPr lang="en-US" sz="1836" b="1" dirty="0">
                  <a:solidFill>
                    <a:srgbClr val="FFFFFF"/>
                  </a:solidFill>
                  <a:latin typeface="Segoe UI" panose="020B0502040204020203" pitchFamily="34" charset="0"/>
                  <a:cs typeface="Segoe UI" panose="020B0502040204020203" pitchFamily="34" charset="0"/>
                </a:rPr>
                <a:t>Web</a:t>
              </a:r>
              <a:endParaRPr lang="en-US" sz="1836" dirty="0">
                <a:solidFill>
                  <a:srgbClr val="FFFFFF"/>
                </a:solidFill>
                <a:latin typeface="Segoe UI" panose="020B0502040204020203" pitchFamily="34" charset="0"/>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9167058" y="2624456"/>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b="1" dirty="0">
              <a:gradFill>
                <a:gsLst>
                  <a:gs pos="0">
                    <a:srgbClr val="FFFFFF"/>
                  </a:gs>
                  <a:gs pos="100000">
                    <a:srgbClr val="FFFFFF"/>
                  </a:gs>
                </a:gsLst>
                <a:lin ang="5400000" scaled="0"/>
              </a:gradFill>
              <a:latin typeface="Segoe UI"/>
            </a:endParaRPr>
          </a:p>
        </p:txBody>
      </p:sp>
      <p:sp>
        <p:nvSpPr>
          <p:cNvPr id="27" name="Can 26"/>
          <p:cNvSpPr/>
          <p:nvPr/>
        </p:nvSpPr>
        <p:spPr bwMode="auto">
          <a:xfrm>
            <a:off x="9167058" y="3215429"/>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b="1" dirty="0">
              <a:gradFill>
                <a:gsLst>
                  <a:gs pos="0">
                    <a:srgbClr val="FFFFFF"/>
                  </a:gs>
                  <a:gs pos="100000">
                    <a:srgbClr val="FFFFFF"/>
                  </a:gs>
                </a:gsLst>
                <a:lin ang="5400000" scaled="0"/>
              </a:gradFill>
              <a:latin typeface="Segoe UI"/>
            </a:endParaRPr>
          </a:p>
        </p:txBody>
      </p:sp>
      <p:sp>
        <p:nvSpPr>
          <p:cNvPr id="28" name="Rectangle 27"/>
          <p:cNvSpPr/>
          <p:nvPr/>
        </p:nvSpPr>
        <p:spPr>
          <a:xfrm>
            <a:off x="7470315" y="1258606"/>
            <a:ext cx="790274" cy="267207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6630" tIns="46630" rIns="46630" bIns="46630" numCol="1" rtlCol="0" anchor="ctr" anchorCtr="1" compatLnSpc="1">
            <a:prstTxWarp prst="textNoShape">
              <a:avLst/>
            </a:prstTxWarp>
            <a:noAutofit/>
          </a:bodyPr>
          <a:lstStyle/>
          <a:p>
            <a:pPr algn="ctr" defTabSz="932597"/>
            <a:r>
              <a:rPr lang="en-US" sz="3672" b="1" dirty="0">
                <a:solidFill>
                  <a:srgbClr val="FFFFFF"/>
                </a:solidFill>
                <a:latin typeface="Segoe UI" panose="020B0502040204020203" pitchFamily="34" charset="0"/>
                <a:cs typeface="Segoe UI" panose="020B0502040204020203" pitchFamily="34" charset="0"/>
              </a:rPr>
              <a:t>Cache</a:t>
            </a:r>
            <a:endParaRPr lang="en-US" sz="3672" dirty="0">
              <a:solidFill>
                <a:srgbClr val="FFFFFF"/>
              </a:solidFill>
              <a:latin typeface="Segoe UI" panose="020B0502040204020203" pitchFamily="34" charset="0"/>
              <a:cs typeface="Segoe UI" panose="020B0502040204020203" pitchFamily="34" charset="0"/>
            </a:endParaRPr>
          </a:p>
        </p:txBody>
      </p:sp>
      <p:grpSp>
        <p:nvGrpSpPr>
          <p:cNvPr id="29" name="Group 28"/>
          <p:cNvGrpSpPr/>
          <p:nvPr/>
        </p:nvGrpSpPr>
        <p:grpSpPr>
          <a:xfrm>
            <a:off x="4227227" y="1258607"/>
            <a:ext cx="1261003" cy="2672076"/>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defTabSz="932597"/>
              <a:r>
                <a:rPr lang="en-US" sz="1836" b="1" dirty="0">
                  <a:solidFill>
                    <a:srgbClr val="FFFFFF"/>
                  </a:solidFill>
                  <a:latin typeface="Segoe UI" panose="020B0502040204020203" pitchFamily="34" charset="0"/>
                  <a:cs typeface="Segoe UI" panose="020B0502040204020203" pitchFamily="34" charset="0"/>
                </a:rPr>
                <a:t>Stateless</a:t>
              </a:r>
              <a:br>
                <a:rPr lang="en-US" sz="1836" b="1" dirty="0">
                  <a:solidFill>
                    <a:srgbClr val="FFFFFF"/>
                  </a:solidFill>
                  <a:latin typeface="Segoe UI" panose="020B0502040204020203" pitchFamily="34" charset="0"/>
                  <a:cs typeface="Segoe UI" panose="020B0502040204020203" pitchFamily="34" charset="0"/>
                </a:rPr>
              </a:br>
              <a:r>
                <a:rPr lang="en-US" sz="1836" b="1" dirty="0">
                  <a:solidFill>
                    <a:srgbClr val="FFFFFF"/>
                  </a:solidFill>
                  <a:latin typeface="Segoe UI" panose="020B0502040204020203" pitchFamily="34" charset="0"/>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287701" y="4194558"/>
            <a:ext cx="1975299"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defTabSz="932597"/>
            <a:r>
              <a:rPr lang="en-US" sz="1836" b="1" dirty="0" err="1">
                <a:solidFill>
                  <a:srgbClr val="FFFFFF"/>
                </a:solidFill>
                <a:latin typeface="Segoe UI" panose="020B0502040204020203" pitchFamily="34" charset="0"/>
                <a:cs typeface="Segoe UI" panose="020B0502040204020203" pitchFamily="34" charset="0"/>
              </a:rPr>
              <a:t>Stateful</a:t>
            </a:r>
            <a:r>
              <a:rPr lang="en-US" sz="1836" b="1" dirty="0">
                <a:solidFill>
                  <a:srgbClr val="FFFFFF"/>
                </a:solidFill>
                <a:latin typeface="Segoe UI" panose="020B0502040204020203" pitchFamily="34" charset="0"/>
                <a:cs typeface="Segoe UI" panose="020B0502040204020203" pitchFamily="34" charset="0"/>
              </a:rPr>
              <a:t/>
            </a:r>
            <a:br>
              <a:rPr lang="en-US" sz="1836" b="1" dirty="0">
                <a:solidFill>
                  <a:srgbClr val="FFFFFF"/>
                </a:solidFill>
                <a:latin typeface="Segoe UI" panose="020B0502040204020203" pitchFamily="34" charset="0"/>
                <a:cs typeface="Segoe UI" panose="020B0502040204020203" pitchFamily="34" charset="0"/>
              </a:rPr>
            </a:br>
            <a:r>
              <a:rPr lang="en-US" sz="1836" b="1" dirty="0">
                <a:solidFill>
                  <a:srgbClr val="FFFFFF"/>
                </a:solidFill>
                <a:latin typeface="Segoe UI" panose="020B0502040204020203" pitchFamily="34" charset="0"/>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604934" y="4894884"/>
            <a:ext cx="515182" cy="495367"/>
          </a:xfrm>
          <a:prstGeom prst="rect">
            <a:avLst/>
          </a:prstGeom>
        </p:spPr>
      </p:pic>
      <p:pic>
        <p:nvPicPr>
          <p:cNvPr id="36" name="Picture 35"/>
          <p:cNvPicPr>
            <a:picLocks noChangeAspect="1"/>
          </p:cNvPicPr>
          <p:nvPr/>
        </p:nvPicPr>
        <p:blipFill>
          <a:blip r:embed="rId4"/>
          <a:stretch>
            <a:fillRect/>
          </a:stretch>
        </p:blipFill>
        <p:spPr>
          <a:xfrm>
            <a:off x="6604934" y="5496031"/>
            <a:ext cx="515182" cy="495367"/>
          </a:xfrm>
          <a:prstGeom prst="rect">
            <a:avLst/>
          </a:prstGeom>
        </p:spPr>
      </p:pic>
      <p:pic>
        <p:nvPicPr>
          <p:cNvPr id="37" name="Picture 36"/>
          <p:cNvPicPr>
            <a:picLocks noChangeAspect="1"/>
          </p:cNvPicPr>
          <p:nvPr/>
        </p:nvPicPr>
        <p:blipFill>
          <a:blip r:embed="rId4"/>
          <a:stretch>
            <a:fillRect/>
          </a:stretch>
        </p:blipFill>
        <p:spPr>
          <a:xfrm>
            <a:off x="6604934" y="6080392"/>
            <a:ext cx="515182" cy="495367"/>
          </a:xfrm>
          <a:prstGeom prst="rect">
            <a:avLst/>
          </a:prstGeom>
        </p:spPr>
      </p:pic>
      <p:sp>
        <p:nvSpPr>
          <p:cNvPr id="38" name="Can 37"/>
          <p:cNvSpPr/>
          <p:nvPr/>
        </p:nvSpPr>
        <p:spPr bwMode="auto">
          <a:xfrm>
            <a:off x="7248863" y="4896880"/>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sp>
        <p:nvSpPr>
          <p:cNvPr id="39" name="Can 38"/>
          <p:cNvSpPr/>
          <p:nvPr/>
        </p:nvSpPr>
        <p:spPr bwMode="auto">
          <a:xfrm>
            <a:off x="7248862" y="5514893"/>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sp>
        <p:nvSpPr>
          <p:cNvPr id="40" name="Can 39"/>
          <p:cNvSpPr/>
          <p:nvPr/>
        </p:nvSpPr>
        <p:spPr bwMode="auto">
          <a:xfrm>
            <a:off x="7248862" y="61125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cxnSp>
        <p:nvCxnSpPr>
          <p:cNvPr id="41" name="Straight Arrow Connector 40"/>
          <p:cNvCxnSpPr>
            <a:stCxn id="30" idx="3"/>
            <a:endCxn id="16" idx="1"/>
          </p:cNvCxnSpPr>
          <p:nvPr/>
        </p:nvCxnSpPr>
        <p:spPr>
          <a:xfrm>
            <a:off x="5488230" y="2594645"/>
            <a:ext cx="801547"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654703" y="5523209"/>
            <a:ext cx="572524" cy="738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488229" y="5530597"/>
            <a:ext cx="799472"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682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smtClean="0"/>
              <a:t>Service Fabric Platform Capabilities</a:t>
            </a:r>
            <a:endParaRPr lang="en-US" dirty="0"/>
          </a:p>
        </p:txBody>
      </p:sp>
      <p:sp>
        <p:nvSpPr>
          <p:cNvPr id="4" name="Text Placeholder 3"/>
          <p:cNvSpPr>
            <a:spLocks noGrp="1"/>
          </p:cNvSpPr>
          <p:nvPr>
            <p:ph type="body" sz="quarter" idx="10"/>
          </p:nvPr>
        </p:nvSpPr>
        <p:spPr>
          <a:xfrm>
            <a:off x="226733" y="754062"/>
            <a:ext cx="11887200" cy="6155531"/>
          </a:xfrm>
        </p:spPr>
        <p:txBody>
          <a:bodyPr/>
          <a:lstStyle/>
          <a:p>
            <a:pPr marL="571500" indent="-571500">
              <a:buFont typeface="Arial" panose="020B0604020202020204" pitchFamily="34" charset="0"/>
              <a:buChar char="•"/>
            </a:pPr>
            <a:r>
              <a:rPr lang="en-US" dirty="0" smtClean="0"/>
              <a:t>All code and programming models</a:t>
            </a:r>
          </a:p>
          <a:p>
            <a:pPr marL="800100" lvl="2" indent="-571500">
              <a:buFont typeface="Arial" panose="020B0604020202020204" pitchFamily="34" charset="0"/>
              <a:buChar char="•"/>
            </a:pPr>
            <a:r>
              <a:rPr lang="en-US" dirty="0" smtClean="0">
                <a:latin typeface="+mj-lt"/>
              </a:rPr>
              <a:t>Fast deployment</a:t>
            </a:r>
          </a:p>
          <a:p>
            <a:pPr marL="800100" lvl="2" indent="-571500">
              <a:buFont typeface="Arial" panose="020B0604020202020204" pitchFamily="34" charset="0"/>
              <a:buChar char="•"/>
            </a:pPr>
            <a:r>
              <a:rPr lang="en-US" dirty="0" smtClean="0">
                <a:latin typeface="+mj-lt"/>
              </a:rPr>
              <a:t>Placement and activation</a:t>
            </a:r>
          </a:p>
          <a:p>
            <a:pPr marL="800100" lvl="2" indent="-571500">
              <a:buFont typeface="Arial" panose="020B0604020202020204" pitchFamily="34" charset="0"/>
              <a:buChar char="•"/>
            </a:pPr>
            <a:r>
              <a:rPr lang="en-US" dirty="0" smtClean="0">
                <a:latin typeface="+mj-lt"/>
              </a:rPr>
              <a:t>Reliability</a:t>
            </a:r>
          </a:p>
          <a:p>
            <a:pPr marL="800100" lvl="2" indent="-571500">
              <a:buFont typeface="Arial" panose="020B0604020202020204" pitchFamily="34" charset="0"/>
              <a:buChar char="•"/>
            </a:pPr>
            <a:r>
              <a:rPr lang="en-US" dirty="0" smtClean="0">
                <a:latin typeface="+mj-lt"/>
              </a:rPr>
              <a:t>High density</a:t>
            </a:r>
          </a:p>
          <a:p>
            <a:pPr marL="800100" lvl="2" indent="-571500">
              <a:buFont typeface="Arial" panose="020B0604020202020204" pitchFamily="34" charset="0"/>
              <a:buChar char="•"/>
            </a:pPr>
            <a:r>
              <a:rPr lang="en-US" dirty="0" smtClean="0">
                <a:latin typeface="+mj-lt"/>
              </a:rPr>
              <a:t>Health reporting</a:t>
            </a:r>
          </a:p>
          <a:p>
            <a:pPr marL="800100" lvl="2" indent="-571500">
              <a:buFont typeface="Arial" panose="020B0604020202020204" pitchFamily="34" charset="0"/>
              <a:buChar char="•"/>
            </a:pPr>
            <a:r>
              <a:rPr lang="en-US" dirty="0">
                <a:latin typeface="+mj-lt"/>
              </a:rPr>
              <a:t>Coordinated upgrades</a:t>
            </a:r>
            <a:endParaRPr lang="en-US" dirty="0" smtClean="0">
              <a:latin typeface="+mj-lt"/>
            </a:endParaRPr>
          </a:p>
          <a:p>
            <a:pPr marL="571500" indent="-571500">
              <a:buFont typeface="Arial" panose="020B0604020202020204" pitchFamily="34" charset="0"/>
              <a:buChar char="•"/>
            </a:pPr>
            <a:r>
              <a:rPr lang="en-US" dirty="0" smtClean="0"/>
              <a:t>Reliable Services programming model</a:t>
            </a:r>
          </a:p>
          <a:p>
            <a:pPr marL="800100" lvl="2" indent="-571500">
              <a:buFont typeface="Arial" panose="020B0604020202020204" pitchFamily="34" charset="0"/>
              <a:buChar char="•"/>
            </a:pPr>
            <a:r>
              <a:rPr lang="en-US" dirty="0" smtClean="0">
                <a:latin typeface="+mj-lt"/>
              </a:rPr>
              <a:t>Service endpoint discovery</a:t>
            </a:r>
          </a:p>
          <a:p>
            <a:pPr marL="800100" lvl="2" indent="-571500">
              <a:buFont typeface="Arial" panose="020B0604020202020204" pitchFamily="34" charset="0"/>
              <a:buChar char="•"/>
            </a:pPr>
            <a:r>
              <a:rPr lang="en-US" dirty="0" smtClean="0">
                <a:latin typeface="+mj-lt"/>
              </a:rPr>
              <a:t>Dynamic resource balancing based on actual resource usage</a:t>
            </a:r>
          </a:p>
          <a:p>
            <a:pPr marL="800100" lvl="2" indent="-571500">
              <a:buFont typeface="Arial" panose="020B0604020202020204" pitchFamily="34" charset="0"/>
              <a:buChar char="•"/>
            </a:pPr>
            <a:r>
              <a:rPr lang="en-US" dirty="0" smtClean="0">
                <a:latin typeface="+mj-lt"/>
              </a:rPr>
              <a:t>Integrated application patterns e.g. Actor pattern and </a:t>
            </a:r>
            <a:r>
              <a:rPr lang="en-US" dirty="0" err="1" smtClean="0">
                <a:latin typeface="+mj-lt"/>
              </a:rPr>
              <a:t>WebApi</a:t>
            </a:r>
            <a:endParaRPr lang="en-US" dirty="0" smtClean="0">
              <a:latin typeface="+mj-lt"/>
            </a:endParaRPr>
          </a:p>
          <a:p>
            <a:pPr marL="800100" lvl="2" indent="-571500">
              <a:buFont typeface="Arial" panose="020B0604020202020204" pitchFamily="34" charset="0"/>
              <a:buChar char="•"/>
            </a:pPr>
            <a:r>
              <a:rPr lang="en-US" dirty="0" smtClean="0">
                <a:latin typeface="+mj-lt"/>
              </a:rPr>
              <a:t>Visual Studio development e.g. F5 debugging, diagnostics events, package and deploy</a:t>
            </a:r>
          </a:p>
          <a:p>
            <a:pPr marL="571500" indent="-571500">
              <a:buFont typeface="Arial" panose="020B0604020202020204" pitchFamily="34" charset="0"/>
              <a:buChar char="•"/>
            </a:pPr>
            <a:r>
              <a:rPr lang="en-US" dirty="0" smtClean="0"/>
              <a:t>Reliable Collections programming </a:t>
            </a:r>
            <a:r>
              <a:rPr lang="en-US" dirty="0"/>
              <a:t>m</a:t>
            </a:r>
            <a:r>
              <a:rPr lang="en-US" dirty="0" smtClean="0"/>
              <a:t>odel</a:t>
            </a:r>
          </a:p>
          <a:p>
            <a:pPr marL="800100" lvl="2" indent="-571500">
              <a:buFont typeface="Arial" panose="020B0604020202020204" pitchFamily="34" charset="0"/>
              <a:buChar char="•"/>
            </a:pPr>
            <a:r>
              <a:rPr lang="en-US" dirty="0" smtClean="0">
                <a:latin typeface="+mj-lt"/>
              </a:rPr>
              <a:t>Highly-reliable and scalable state</a:t>
            </a:r>
          </a:p>
          <a:p>
            <a:pPr marL="800100" lvl="2" indent="-571500">
              <a:buFont typeface="Arial" panose="020B0604020202020204" pitchFamily="34" charset="0"/>
              <a:buChar char="•"/>
            </a:pPr>
            <a:r>
              <a:rPr lang="en-US" dirty="0" smtClean="0">
                <a:latin typeface="+mj-lt"/>
              </a:rPr>
              <a:t>Lower latency compared to external storage</a:t>
            </a:r>
          </a:p>
        </p:txBody>
      </p:sp>
      <p:sp>
        <p:nvSpPr>
          <p:cNvPr id="5" name="Rectangle 4"/>
          <p:cNvSpPr/>
          <p:nvPr/>
        </p:nvSpPr>
        <p:spPr>
          <a:xfrm>
            <a:off x="8989944" y="6088062"/>
            <a:ext cx="3121900" cy="830997"/>
          </a:xfrm>
          <a:prstGeom prst="rect">
            <a:avLst/>
          </a:prstGeom>
          <a:solidFill>
            <a:schemeClr val="tx2"/>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Service Type: </a:t>
            </a: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Auction</a:t>
            </a: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Reliable Collections (</a:t>
            </a:r>
            <a:r>
              <a:rPr kumimoji="0" lang="en-US" sz="1600" b="0" i="0" u="none" strike="noStrike" kern="0" cap="none" spc="0" normalizeH="0" baseline="0" noProof="0" dirty="0" err="1" smtClean="0">
                <a:ln>
                  <a:noFill/>
                </a:ln>
                <a:solidFill>
                  <a:srgbClr val="FFFFFF"/>
                </a:solidFill>
                <a:effectLst/>
                <a:uLnTx/>
                <a:uFillTx/>
                <a:cs typeface="Segoe UI" panose="020B0502040204020203" pitchFamily="34" charset="0"/>
              </a:rPr>
              <a:t>stateful</a:t>
            </a: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a:t>
            </a:r>
            <a:b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(C#/.NET)</a:t>
            </a:r>
          </a:p>
        </p:txBody>
      </p:sp>
      <p:sp>
        <p:nvSpPr>
          <p:cNvPr id="6" name="Rectangle 5"/>
          <p:cNvSpPr/>
          <p:nvPr/>
        </p:nvSpPr>
        <p:spPr>
          <a:xfrm>
            <a:off x="8992328" y="4106862"/>
            <a:ext cx="3122787" cy="830997"/>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Service Type: </a:t>
            </a:r>
            <a:r>
              <a:rPr kumimoji="0" lang="en-US" sz="1600" b="0" i="0" u="none" strike="noStrike" kern="0" cap="none" spc="0" normalizeH="0" baseline="0" noProof="0" dirty="0" err="1" smtClean="0">
                <a:ln>
                  <a:noFill/>
                </a:ln>
                <a:solidFill>
                  <a:srgbClr val="FFFFFF"/>
                </a:solidFill>
                <a:effectLst/>
                <a:uLnTx/>
                <a:uFillTx/>
                <a:cs typeface="Segoe UI" panose="020B0502040204020203" pitchFamily="34" charset="0"/>
              </a:rPr>
              <a:t>APIGateway</a:t>
            </a: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Reliable Service (stateless)</a:t>
            </a:r>
            <a:b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(C#/.NET)</a:t>
            </a:r>
          </a:p>
        </p:txBody>
      </p:sp>
      <p:sp>
        <p:nvSpPr>
          <p:cNvPr id="7" name="Rectangle 6"/>
          <p:cNvSpPr/>
          <p:nvPr/>
        </p:nvSpPr>
        <p:spPr>
          <a:xfrm>
            <a:off x="8992918" y="1897062"/>
            <a:ext cx="3121605" cy="83546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Service Type: </a:t>
            </a: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Website</a:t>
            </a:r>
            <a: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Guest Executable (stateless)</a:t>
            </a:r>
            <a:b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cs typeface="Segoe UI" panose="020B0502040204020203" pitchFamily="34" charset="0"/>
              </a:rPr>
              <a:t>(Node.js)</a:t>
            </a:r>
          </a:p>
        </p:txBody>
      </p:sp>
    </p:spTree>
    <p:extLst>
      <p:ext uri="{BB962C8B-B14F-4D97-AF65-F5344CB8AC3E}">
        <p14:creationId xmlns:p14="http://schemas.microsoft.com/office/powerpoint/2010/main" val="152887018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5037" y="2217617"/>
            <a:ext cx="4723840" cy="3337045"/>
          </a:xfrm>
          <a:prstGeom prst="rect">
            <a:avLst/>
          </a:prstGeom>
          <a:solidFill>
            <a:srgbClr val="00B050"/>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defTabSz="932597"/>
            <a:r>
              <a:rPr lang="en-US" sz="1836" b="1" dirty="0" smtClean="0">
                <a:solidFill>
                  <a:schemeClr val="bg1"/>
                </a:solidFill>
                <a:latin typeface="Segoe UI" panose="020B0502040204020203" pitchFamily="34" charset="0"/>
                <a:cs typeface="Segoe UI" panose="020B0502040204020203" pitchFamily="34" charset="0"/>
              </a:rPr>
              <a:t>Auction (Partition </a:t>
            </a:r>
            <a:r>
              <a:rPr lang="en-US" sz="1836" b="1" dirty="0">
                <a:solidFill>
                  <a:schemeClr val="bg1"/>
                </a:solidFill>
                <a:latin typeface="Segoe UI" panose="020B0502040204020203" pitchFamily="34" charset="0"/>
                <a:cs typeface="Segoe UI" panose="020B0502040204020203" pitchFamily="34" charset="0"/>
              </a:rPr>
              <a:t>#</a:t>
            </a:r>
            <a:r>
              <a:rPr lang="en-US" sz="1836" b="1" dirty="0" smtClean="0">
                <a:solidFill>
                  <a:schemeClr val="bg1"/>
                </a:solidFill>
                <a:latin typeface="Segoe UI" panose="020B0502040204020203" pitchFamily="34" charset="0"/>
                <a:cs typeface="Segoe UI" panose="020B0502040204020203" pitchFamily="34" charset="0"/>
              </a:rPr>
              <a:t>1)</a:t>
            </a:r>
            <a:endParaRPr lang="en-US" sz="1836" b="1" dirty="0">
              <a:solidFill>
                <a:schemeClr val="bg1"/>
              </a:solidFill>
              <a:latin typeface="Segoe UI" panose="020B0502040204020203" pitchFamily="34" charset="0"/>
              <a:cs typeface="Segoe UI" panose="020B0502040204020203" pitchFamily="34" charset="0"/>
            </a:endParaRPr>
          </a:p>
        </p:txBody>
      </p:sp>
      <p:sp>
        <p:nvSpPr>
          <p:cNvPr id="5" name="Title 7"/>
          <p:cNvSpPr>
            <a:spLocks noGrp="1"/>
          </p:cNvSpPr>
          <p:nvPr>
            <p:ph type="title"/>
          </p:nvPr>
        </p:nvSpPr>
        <p:spPr>
          <a:xfrm>
            <a:off x="274639" y="295275"/>
            <a:ext cx="11889564" cy="917575"/>
          </a:xfrm>
        </p:spPr>
        <p:txBody>
          <a:bodyPr/>
          <a:lstStyle/>
          <a:p>
            <a:r>
              <a:rPr lang="en-US" dirty="0" smtClean="0"/>
              <a:t>Stateful Auction Service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81007356"/>
              </p:ext>
            </p:extLst>
          </p:nvPr>
        </p:nvGraphicFramePr>
        <p:xfrm>
          <a:off x="7449091" y="2602758"/>
          <a:ext cx="1841050" cy="1367820"/>
        </p:xfrm>
        <a:graphic>
          <a:graphicData uri="http://schemas.openxmlformats.org/drawingml/2006/table">
            <a:tbl>
              <a:tblPr firstRow="1" bandRow="1">
                <a:tableStyleId>{21E4AEA4-8DFA-4A89-87EB-49C32662AFE0}</a:tableStyleId>
              </a:tblPr>
              <a:tblGrid>
                <a:gridCol w="776846">
                  <a:extLst>
                    <a:ext uri="{9D8B030D-6E8A-4147-A177-3AD203B41FA5}">
                      <a16:colId xmlns:a16="http://schemas.microsoft.com/office/drawing/2014/main" val="1671467533"/>
                    </a:ext>
                  </a:extLst>
                </a:gridCol>
                <a:gridCol w="1064204">
                  <a:extLst>
                    <a:ext uri="{9D8B030D-6E8A-4147-A177-3AD203B41FA5}">
                      <a16:colId xmlns:a16="http://schemas.microsoft.com/office/drawing/2014/main" val="3621229999"/>
                    </a:ext>
                  </a:extLst>
                </a:gridCol>
              </a:tblGrid>
              <a:tr h="341955">
                <a:tc gridSpan="2">
                  <a:txBody>
                    <a:bodyPr/>
                    <a:lstStyle/>
                    <a:p>
                      <a:pPr algn="ctr"/>
                      <a:r>
                        <a:rPr lang="en-US" sz="1600" dirty="0"/>
                        <a:t>Users Dictionary</a:t>
                      </a:r>
                      <a:endParaRPr lang="en-US" sz="1600" dirty="0">
                        <a:latin typeface="Segoe UI" panose="020B0502040204020203" pitchFamily="34" charset="0"/>
                        <a:cs typeface="Segoe UI" panose="020B0502040204020203" pitchFamily="34" charset="0"/>
                      </a:endParaRPr>
                    </a:p>
                  </a:txBody>
                  <a:tcPr marL="93260" marR="93260" marT="46630" marB="46630"/>
                </a:tc>
                <a:tc hMerge="1">
                  <a:txBody>
                    <a:bodyPr/>
                    <a:lstStyle/>
                    <a:p>
                      <a:pPr algn="ctr"/>
                      <a:endParaRPr lang="en-US" dirty="0"/>
                    </a:p>
                  </a:txBody>
                  <a:tcPr/>
                </a:tc>
                <a:extLst>
                  <a:ext uri="{0D108BD9-81ED-4DB2-BD59-A6C34878D82A}">
                    <a16:rowId xmlns:a16="http://schemas.microsoft.com/office/drawing/2014/main" val="663851088"/>
                  </a:ext>
                </a:extLst>
              </a:tr>
              <a:tr h="341955">
                <a:tc>
                  <a:txBody>
                    <a:bodyPr/>
                    <a:lstStyle/>
                    <a:p>
                      <a:pPr algn="ctr"/>
                      <a:r>
                        <a:rPr lang="en-US" sz="1600" dirty="0"/>
                        <a:t>Email</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UserInfo</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32718947"/>
                  </a:ext>
                </a:extLst>
              </a:tr>
              <a:tr h="341955">
                <a:tc>
                  <a:txBody>
                    <a:bodyPr/>
                    <a:lstStyle/>
                    <a:p>
                      <a:pPr algn="ctr"/>
                      <a:r>
                        <a:rPr lang="en-US" sz="1600" dirty="0"/>
                        <a:t>U1</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ItemId</a:t>
                      </a:r>
                      <a:r>
                        <a:rPr lang="en-US" sz="1600" dirty="0"/>
                        <a:t>[]</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U2</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ItemId</a:t>
                      </a:r>
                      <a:r>
                        <a:rPr lang="en-US" sz="1600" dirty="0"/>
                        <a:t>[]</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235762101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55082199"/>
              </p:ext>
            </p:extLst>
          </p:nvPr>
        </p:nvGraphicFramePr>
        <p:xfrm>
          <a:off x="7449091" y="4086373"/>
          <a:ext cx="1841050" cy="1367820"/>
        </p:xfrm>
        <a:graphic>
          <a:graphicData uri="http://schemas.openxmlformats.org/drawingml/2006/table">
            <a:tbl>
              <a:tblPr firstRow="1" bandRow="1">
                <a:tableStyleId>{7DF18680-E054-41AD-8BC1-D1AEF772440D}</a:tableStyleId>
              </a:tblPr>
              <a:tblGrid>
                <a:gridCol w="1841050">
                  <a:extLst>
                    <a:ext uri="{9D8B030D-6E8A-4147-A177-3AD203B41FA5}">
                      <a16:colId xmlns:a16="http://schemas.microsoft.com/office/drawing/2014/main" val="1671467533"/>
                    </a:ext>
                  </a:extLst>
                </a:gridCol>
              </a:tblGrid>
              <a:tr h="341955">
                <a:tc>
                  <a:txBody>
                    <a:bodyPr/>
                    <a:lstStyle/>
                    <a:p>
                      <a:pPr algn="ctr"/>
                      <a:r>
                        <a:rPr lang="en-US" sz="1600" dirty="0"/>
                        <a:t>Active </a:t>
                      </a:r>
                      <a:r>
                        <a:rPr lang="en-US" sz="1600" baseline="0" dirty="0"/>
                        <a:t>Items List</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32718947"/>
                  </a:ext>
                </a:extLst>
              </a:tr>
              <a:tr h="341955">
                <a:tc>
                  <a:txBody>
                    <a:bodyPr/>
                    <a:lstStyle/>
                    <a:p>
                      <a:pPr algn="ctr"/>
                      <a:r>
                        <a:rPr lang="en-US" sz="1600" dirty="0" err="1"/>
                        <a:t>ItemId</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709116308"/>
                  </a:ext>
                </a:extLst>
              </a:tr>
              <a:tr h="341955">
                <a:tc>
                  <a:txBody>
                    <a:bodyPr/>
                    <a:lstStyle/>
                    <a:p>
                      <a:pPr algn="ctr"/>
                      <a:r>
                        <a:rPr lang="en-US" sz="1600" dirty="0"/>
                        <a:t>U1/“A”</a:t>
                      </a:r>
                      <a:endParaRPr lang="en-US" sz="1600" b="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U2/“X”</a:t>
                      </a:r>
                      <a:endParaRPr lang="en-US" sz="1600" b="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235762101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647901173"/>
              </p:ext>
            </p:extLst>
          </p:nvPr>
        </p:nvGraphicFramePr>
        <p:xfrm>
          <a:off x="9427323" y="2602758"/>
          <a:ext cx="2443173" cy="1367820"/>
        </p:xfrm>
        <a:graphic>
          <a:graphicData uri="http://schemas.openxmlformats.org/drawingml/2006/table">
            <a:tbl>
              <a:tblPr firstRow="1" bandRow="1">
                <a:tableStyleId>{93296810-A885-4BE3-A3E7-6D5BEEA58F35}</a:tableStyleId>
              </a:tblPr>
              <a:tblGrid>
                <a:gridCol w="851973">
                  <a:extLst>
                    <a:ext uri="{9D8B030D-6E8A-4147-A177-3AD203B41FA5}">
                      <a16:colId xmlns:a16="http://schemas.microsoft.com/office/drawing/2014/main" val="1671467533"/>
                    </a:ext>
                  </a:extLst>
                </a:gridCol>
                <a:gridCol w="1591200">
                  <a:extLst>
                    <a:ext uri="{9D8B030D-6E8A-4147-A177-3AD203B41FA5}">
                      <a16:colId xmlns:a16="http://schemas.microsoft.com/office/drawing/2014/main" val="3621229999"/>
                    </a:ext>
                  </a:extLst>
                </a:gridCol>
              </a:tblGrid>
              <a:tr h="341955">
                <a:tc gridSpan="2">
                  <a:txBody>
                    <a:bodyPr/>
                    <a:lstStyle/>
                    <a:p>
                      <a:pPr algn="ctr"/>
                      <a:r>
                        <a:rPr lang="en-US" sz="1600" dirty="0"/>
                        <a:t>U1’s Items</a:t>
                      </a:r>
                      <a:r>
                        <a:rPr lang="en-US" sz="1600" baseline="0" dirty="0"/>
                        <a:t> </a:t>
                      </a:r>
                      <a:r>
                        <a:rPr lang="en-US" sz="1600" dirty="0" smtClean="0"/>
                        <a:t>Dictionary</a:t>
                      </a:r>
                      <a:endParaRPr lang="en-US" sz="1600" dirty="0">
                        <a:latin typeface="Segoe UI" panose="020B0502040204020203" pitchFamily="34" charset="0"/>
                        <a:cs typeface="Segoe UI" panose="020B0502040204020203" pitchFamily="34" charset="0"/>
                      </a:endParaRPr>
                    </a:p>
                  </a:txBody>
                  <a:tcPr marL="93260" marR="93260" marT="46630" marB="46630"/>
                </a:tc>
                <a:tc hMerge="1">
                  <a:txBody>
                    <a:bodyPr/>
                    <a:lstStyle/>
                    <a:p>
                      <a:pPr algn="ctr"/>
                      <a:endParaRPr lang="en-US" dirty="0"/>
                    </a:p>
                  </a:txBody>
                  <a:tcPr/>
                </a:tc>
                <a:extLst>
                  <a:ext uri="{0D108BD9-81ED-4DB2-BD59-A6C34878D82A}">
                    <a16:rowId xmlns:a16="http://schemas.microsoft.com/office/drawing/2014/main" val="432718947"/>
                  </a:ext>
                </a:extLst>
              </a:tr>
              <a:tr h="341955">
                <a:tc>
                  <a:txBody>
                    <a:bodyPr/>
                    <a:lstStyle/>
                    <a:p>
                      <a:pPr algn="ctr"/>
                      <a:r>
                        <a:rPr lang="en-US" sz="1600" dirty="0" err="1"/>
                        <a:t>ItemId</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ItemInfo</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142162727"/>
                  </a:ext>
                </a:extLst>
              </a:tr>
              <a:tr h="341955">
                <a:tc>
                  <a:txBody>
                    <a:bodyPr/>
                    <a:lstStyle/>
                    <a:p>
                      <a:pPr algn="ctr"/>
                      <a:r>
                        <a:rPr lang="en-US" sz="1600" dirty="0"/>
                        <a:t>U1/“A”</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l"/>
                      <a:r>
                        <a:rPr lang="en-US" sz="1600" dirty="0"/>
                        <a:t>2016-2-1,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U1/“B”</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l"/>
                      <a:r>
                        <a:rPr lang="en-US" sz="1600" dirty="0"/>
                        <a:t>2016-2-5,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235762101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204252611"/>
              </p:ext>
            </p:extLst>
          </p:nvPr>
        </p:nvGraphicFramePr>
        <p:xfrm>
          <a:off x="9427323" y="4089108"/>
          <a:ext cx="2443173" cy="1367820"/>
        </p:xfrm>
        <a:graphic>
          <a:graphicData uri="http://schemas.openxmlformats.org/drawingml/2006/table">
            <a:tbl>
              <a:tblPr firstRow="1" bandRow="1">
                <a:tableStyleId>{93296810-A885-4BE3-A3E7-6D5BEEA58F35}</a:tableStyleId>
              </a:tblPr>
              <a:tblGrid>
                <a:gridCol w="872892">
                  <a:extLst>
                    <a:ext uri="{9D8B030D-6E8A-4147-A177-3AD203B41FA5}">
                      <a16:colId xmlns:a16="http://schemas.microsoft.com/office/drawing/2014/main" val="1671467533"/>
                    </a:ext>
                  </a:extLst>
                </a:gridCol>
                <a:gridCol w="1570281">
                  <a:extLst>
                    <a:ext uri="{9D8B030D-6E8A-4147-A177-3AD203B41FA5}">
                      <a16:colId xmlns:a16="http://schemas.microsoft.com/office/drawing/2014/main" val="3621229999"/>
                    </a:ext>
                  </a:extLst>
                </a:gridCol>
              </a:tblGrid>
              <a:tr h="341955">
                <a:tc gridSpan="2">
                  <a:txBody>
                    <a:bodyPr/>
                    <a:lstStyle/>
                    <a:p>
                      <a:pPr algn="ctr"/>
                      <a:r>
                        <a:rPr lang="en-US" sz="1600" dirty="0"/>
                        <a:t>U2’s Items </a:t>
                      </a:r>
                      <a:r>
                        <a:rPr lang="en-US" sz="1600" dirty="0" smtClean="0"/>
                        <a:t>Dictionary</a:t>
                      </a:r>
                      <a:endParaRPr lang="en-US" sz="1600" dirty="0">
                        <a:latin typeface="Segoe UI" panose="020B0502040204020203" pitchFamily="34" charset="0"/>
                        <a:cs typeface="Segoe UI" panose="020B0502040204020203" pitchFamily="34" charset="0"/>
                      </a:endParaRPr>
                    </a:p>
                  </a:txBody>
                  <a:tcPr marL="93260" marR="93260" marT="46630" marB="46630"/>
                </a:tc>
                <a:tc hMerge="1">
                  <a:txBody>
                    <a:bodyPr/>
                    <a:lstStyle/>
                    <a:p>
                      <a:pPr algn="ctr"/>
                      <a:endParaRPr lang="en-US" dirty="0"/>
                    </a:p>
                  </a:txBody>
                  <a:tcPr/>
                </a:tc>
                <a:extLst>
                  <a:ext uri="{0D108BD9-81ED-4DB2-BD59-A6C34878D82A}">
                    <a16:rowId xmlns:a16="http://schemas.microsoft.com/office/drawing/2014/main" val="432718947"/>
                  </a:ext>
                </a:extLst>
              </a:tr>
              <a:tr h="341955">
                <a:tc>
                  <a:txBody>
                    <a:bodyPr/>
                    <a:lstStyle/>
                    <a:p>
                      <a:pPr algn="ctr"/>
                      <a:r>
                        <a:rPr lang="en-US" sz="1600" dirty="0" err="1"/>
                        <a:t>ItemId</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ItemInfo</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142162727"/>
                  </a:ext>
                </a:extLst>
              </a:tr>
              <a:tr h="341955">
                <a:tc>
                  <a:txBody>
                    <a:bodyPr/>
                    <a:lstStyle/>
                    <a:p>
                      <a:pPr algn="ctr"/>
                      <a:r>
                        <a:rPr lang="en-US" sz="1600" dirty="0"/>
                        <a:t>U2/“X”</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a:t>2016-3-3,</a:t>
                      </a:r>
                      <a:r>
                        <a:rPr lang="en-US" sz="1600" baseline="0" dirty="0"/>
                        <a:t>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U2/”Y”</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a:t>2016-4-9,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80529495"/>
                  </a:ext>
                </a:extLst>
              </a:tr>
            </a:tbl>
          </a:graphicData>
        </a:graphic>
      </p:graphicFrame>
      <p:sp>
        <p:nvSpPr>
          <p:cNvPr id="10" name="Rectangle 9"/>
          <p:cNvSpPr/>
          <p:nvPr/>
        </p:nvSpPr>
        <p:spPr>
          <a:xfrm>
            <a:off x="5075237" y="3619620"/>
            <a:ext cx="1505286" cy="438019"/>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defTabSz="932597"/>
            <a:r>
              <a:rPr lang="en-US" sz="1836" b="1" dirty="0" err="1" smtClean="0">
                <a:solidFill>
                  <a:schemeClr val="bg1"/>
                </a:solidFill>
                <a:latin typeface="Segoe UI" panose="020B0502040204020203" pitchFamily="34" charset="0"/>
                <a:cs typeface="Segoe UI" panose="020B0502040204020203" pitchFamily="34" charset="0"/>
              </a:rPr>
              <a:t>APIGateway</a:t>
            </a:r>
            <a:endParaRPr lang="en-US" sz="1836" b="1"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820119" y="3648354"/>
            <a:ext cx="2898844" cy="3823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algn="ctr" defTabSz="932597"/>
            <a:r>
              <a:rPr lang="en-US" sz="1836" b="1" dirty="0" err="1" smtClean="0">
                <a:solidFill>
                  <a:schemeClr val="bg1"/>
                </a:solidFill>
                <a:latin typeface="Segoe UI" panose="020B0502040204020203" pitchFamily="34" charset="0"/>
                <a:cs typeface="Segoe UI" panose="020B0502040204020203" pitchFamily="34" charset="0"/>
              </a:rPr>
              <a:t>CreateUserAsync</a:t>
            </a:r>
            <a:endParaRPr lang="en-US" sz="1836" b="1" dirty="0">
              <a:solidFill>
                <a:schemeClr val="bg1"/>
              </a:solidFill>
              <a:latin typeface="Segoe UI" panose="020B0502040204020203" pitchFamily="34" charset="0"/>
              <a:cs typeface="Segoe UI" panose="020B0502040204020203" pitchFamily="34" charset="0"/>
            </a:endParaRPr>
          </a:p>
        </p:txBody>
      </p:sp>
      <p:cxnSp>
        <p:nvCxnSpPr>
          <p:cNvPr id="12" name="Straight Arrow Connector 11"/>
          <p:cNvCxnSpPr>
            <a:stCxn id="11" idx="3"/>
            <a:endCxn id="10" idx="1"/>
          </p:cNvCxnSpPr>
          <p:nvPr/>
        </p:nvCxnSpPr>
        <p:spPr>
          <a:xfrm flipV="1">
            <a:off x="3718963" y="3838630"/>
            <a:ext cx="1356274" cy="878"/>
          </a:xfrm>
          <a:prstGeom prst="straightConnector1">
            <a:avLst/>
          </a:prstGeom>
          <a:ln w="444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p:cNvCxnSpPr>
          <p:nvPr/>
        </p:nvCxnSpPr>
        <p:spPr>
          <a:xfrm flipV="1">
            <a:off x="6580523" y="3239928"/>
            <a:ext cx="1085514" cy="598702"/>
          </a:xfrm>
          <a:prstGeom prst="straightConnector1">
            <a:avLst/>
          </a:prstGeom>
          <a:ln w="444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352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nodeType="clickEffect">
                                  <p:stCondLst>
                                    <p:cond delay="0"/>
                                  </p:stCondLst>
                                  <p:childTnLst>
                                    <p:animEffect transition="out" filter="wipe(right)">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par>
                          <p:cTn id="18" fill="hold">
                            <p:stCondLst>
                              <p:cond delay="500"/>
                            </p:stCondLst>
                            <p:childTnLst>
                              <p:par>
                                <p:cTn id="19" presetID="22" presetClass="exit" presetSubtype="2" fill="hold" nodeType="afterEffect">
                                  <p:stCondLst>
                                    <p:cond delay="0"/>
                                  </p:stCondLst>
                                  <p:childTnLst>
                                    <p:animEffect transition="out" filter="wipe(right)">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a:xfrm>
            <a:off x="274638" y="3954463"/>
            <a:ext cx="10363199" cy="1403461"/>
          </a:xfrm>
        </p:spPr>
        <p:txBody>
          <a:bodyPr/>
          <a:lstStyle/>
          <a:p>
            <a:r>
              <a:rPr lang="en-US" sz="4000" dirty="0" smtClean="0"/>
              <a:t>SF Auction</a:t>
            </a:r>
          </a:p>
          <a:p>
            <a:r>
              <a:rPr lang="en-US" sz="4000" dirty="0" smtClean="0"/>
              <a:t>Reliable Collections (</a:t>
            </a:r>
            <a:r>
              <a:rPr lang="en-US" sz="4000" dirty="0" err="1" smtClean="0"/>
              <a:t>stateful</a:t>
            </a:r>
            <a:r>
              <a:rPr lang="en-US" sz="4000" dirty="0" smtClean="0"/>
              <a:t>)</a:t>
            </a:r>
            <a:endParaRPr lang="en-US" sz="4000" dirty="0"/>
          </a:p>
        </p:txBody>
      </p:sp>
    </p:spTree>
    <p:extLst>
      <p:ext uri="{BB962C8B-B14F-4D97-AF65-F5344CB8AC3E}">
        <p14:creationId xmlns:p14="http://schemas.microsoft.com/office/powerpoint/2010/main" val="241429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0820335" cy="1828786"/>
          </a:xfrm>
        </p:spPr>
        <p:txBody>
          <a:bodyPr/>
          <a:lstStyle/>
          <a:p>
            <a:r>
              <a:rPr lang="en-US" dirty="0" smtClean="0"/>
              <a:t>Azure Service Fabric for Developers</a:t>
            </a:r>
            <a:endParaRPr lang="en-US" dirty="0"/>
          </a:p>
        </p:txBody>
      </p:sp>
      <p:sp>
        <p:nvSpPr>
          <p:cNvPr id="5" name="Text Placeholder 4"/>
          <p:cNvSpPr>
            <a:spLocks noGrp="1"/>
          </p:cNvSpPr>
          <p:nvPr>
            <p:ph type="body" sz="quarter" idx="12"/>
          </p:nvPr>
        </p:nvSpPr>
        <p:spPr>
          <a:xfrm>
            <a:off x="274701" y="3706580"/>
            <a:ext cx="10058337" cy="1828007"/>
          </a:xfrm>
        </p:spPr>
        <p:txBody>
          <a:bodyPr vert="horz" wrap="square" lIns="146304" tIns="109728" rIns="146304" bIns="109728" rtlCol="0" anchor="t">
            <a:noAutofit/>
          </a:bodyPr>
          <a:lstStyle/>
          <a:p>
            <a:r>
              <a:rPr lang="en-US" dirty="0" smtClean="0"/>
              <a:t>Jeffrey Richter</a:t>
            </a:r>
          </a:p>
          <a:p>
            <a:r>
              <a:rPr lang="en-US" dirty="0" smtClean="0"/>
              <a:t>software engineer</a:t>
            </a:r>
          </a:p>
          <a:p>
            <a:endParaRPr lang="en-US" dirty="0" smtClean="0"/>
          </a:p>
          <a:p>
            <a:r>
              <a:rPr lang="en-US" dirty="0" smtClean="0"/>
              <a:t>Mark Fussell</a:t>
            </a:r>
          </a:p>
          <a:p>
            <a:r>
              <a:rPr lang="en-US" dirty="0"/>
              <a:t>p</a:t>
            </a:r>
            <a:r>
              <a:rPr lang="en-US" dirty="0" smtClean="0"/>
              <a:t>rogram manager</a:t>
            </a:r>
            <a:endParaRPr lang="en-US" dirty="0"/>
          </a:p>
        </p:txBody>
      </p:sp>
      <p:sp>
        <p:nvSpPr>
          <p:cNvPr id="6" name="Text Placeholder 5"/>
          <p:cNvSpPr>
            <a:spLocks noGrp="1"/>
          </p:cNvSpPr>
          <p:nvPr>
            <p:ph type="body" sz="quarter" idx="13"/>
          </p:nvPr>
        </p:nvSpPr>
        <p:spPr/>
        <p:txBody>
          <a:bodyPr/>
          <a:lstStyle/>
          <a:p>
            <a:r>
              <a:rPr lang="en-US" dirty="0" smtClean="0"/>
              <a:t>B874</a:t>
            </a:r>
            <a:endParaRPr lang="en-US" dirty="0"/>
          </a:p>
        </p:txBody>
      </p:sp>
      <p:grpSp>
        <p:nvGrpSpPr>
          <p:cNvPr id="7" name="Group 6"/>
          <p:cNvGrpSpPr/>
          <p:nvPr/>
        </p:nvGrpSpPr>
        <p:grpSpPr>
          <a:xfrm>
            <a:off x="8133103" y="5534587"/>
            <a:ext cx="4027148" cy="1138773"/>
            <a:chOff x="4322782" y="2597680"/>
            <a:chExt cx="4027148" cy="1138773"/>
          </a:xfrm>
        </p:grpSpPr>
        <p:sp>
          <p:nvSpPr>
            <p:cNvPr id="8" name="TextBox 7"/>
            <p:cNvSpPr txBox="1"/>
            <p:nvPr/>
          </p:nvSpPr>
          <p:spPr>
            <a:xfrm>
              <a:off x="5237182" y="2597680"/>
              <a:ext cx="3112748" cy="1138773"/>
            </a:xfrm>
            <a:prstGeom prst="rect">
              <a:avLst/>
            </a:prstGeom>
            <a:noFill/>
          </p:spPr>
          <p:txBody>
            <a:bodyPr wrap="square" rtlCol="0">
              <a:spAutoFit/>
            </a:bodyPr>
            <a:lstStyle/>
            <a:p>
              <a:r>
                <a:rPr lang="en-US" sz="2800" b="1" dirty="0">
                  <a:latin typeface="Segoe UI Light" panose="020B0502040204020203" pitchFamily="34" charset="0"/>
                  <a:cs typeface="Segoe UI Light" panose="020B0502040204020203" pitchFamily="34" charset="0"/>
                </a:rPr>
                <a:t>Microsoft Azure </a:t>
              </a:r>
            </a:p>
            <a:p>
              <a:r>
                <a:rPr lang="en-US" sz="4000" b="1" dirty="0">
                  <a:latin typeface="Segoe UI Light" panose="020B0502040204020203" pitchFamily="34" charset="0"/>
                  <a:cs typeface="Segoe UI Light" panose="020B0502040204020203" pitchFamily="34" charset="0"/>
                </a:rPr>
                <a:t>Service Fabric</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782" y="2709867"/>
              <a:ext cx="914400" cy="914400"/>
            </a:xfrm>
            <a:prstGeom prst="rect">
              <a:avLst/>
            </a:prstGeom>
          </p:spPr>
        </p:pic>
      </p:gr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5" name="Picture 10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3112" y="2146994"/>
            <a:ext cx="1516156" cy="1107436"/>
          </a:xfrm>
          <a:prstGeom prst="rect">
            <a:avLst/>
          </a:prstGeom>
        </p:spPr>
      </p:pic>
      <p:pic>
        <p:nvPicPr>
          <p:cNvPr id="1035" name="Picture 1034"/>
          <p:cNvPicPr>
            <a:picLocks noChangeAspect="1"/>
          </p:cNvPicPr>
          <p:nvPr/>
        </p:nvPicPr>
        <p:blipFill>
          <a:blip r:embed="rId3"/>
          <a:stretch>
            <a:fillRect/>
          </a:stretch>
        </p:blipFill>
        <p:spPr>
          <a:xfrm>
            <a:off x="8644681" y="1053260"/>
            <a:ext cx="1514542" cy="693404"/>
          </a:xfrm>
          <a:prstGeom prst="rect">
            <a:avLst/>
          </a:prstGeom>
        </p:spPr>
      </p:pic>
      <p:pic>
        <p:nvPicPr>
          <p:cNvPr id="1047" name="Picture 1046"/>
          <p:cNvPicPr>
            <a:picLocks noChangeAspect="1"/>
          </p:cNvPicPr>
          <p:nvPr/>
        </p:nvPicPr>
        <p:blipFill>
          <a:blip r:embed="rId4"/>
          <a:stretch>
            <a:fillRect/>
          </a:stretch>
        </p:blipFill>
        <p:spPr>
          <a:xfrm>
            <a:off x="8922228" y="4582384"/>
            <a:ext cx="1658929" cy="564036"/>
          </a:xfrm>
          <a:prstGeom prst="rect">
            <a:avLst/>
          </a:prstGeom>
        </p:spPr>
      </p:pic>
      <p:pic>
        <p:nvPicPr>
          <p:cNvPr id="1039" name="Picture 1038"/>
          <p:cNvPicPr>
            <a:picLocks noChangeAspect="1"/>
          </p:cNvPicPr>
          <p:nvPr/>
        </p:nvPicPr>
        <p:blipFill>
          <a:blip r:embed="rId5"/>
          <a:stretch>
            <a:fillRect/>
          </a:stretch>
        </p:blipFill>
        <p:spPr>
          <a:xfrm>
            <a:off x="4507086" y="3186208"/>
            <a:ext cx="749632" cy="747394"/>
          </a:xfrm>
          <a:prstGeom prst="rect">
            <a:avLst/>
          </a:prstGeom>
        </p:spPr>
      </p:pic>
      <p:pic>
        <p:nvPicPr>
          <p:cNvPr id="1038" name="Picture 1037"/>
          <p:cNvPicPr>
            <a:picLocks noChangeAspect="1"/>
          </p:cNvPicPr>
          <p:nvPr/>
        </p:nvPicPr>
        <p:blipFill>
          <a:blip r:embed="rId6"/>
          <a:stretch>
            <a:fillRect/>
          </a:stretch>
        </p:blipFill>
        <p:spPr>
          <a:xfrm>
            <a:off x="3017367" y="2348136"/>
            <a:ext cx="1719739" cy="410092"/>
          </a:xfrm>
          <a:prstGeom prst="rect">
            <a:avLst/>
          </a:prstGeom>
        </p:spPr>
      </p:pic>
      <p:pic>
        <p:nvPicPr>
          <p:cNvPr id="33" name="Picture 32"/>
          <p:cNvPicPr>
            <a:picLocks noChangeAspect="1"/>
          </p:cNvPicPr>
          <p:nvPr/>
        </p:nvPicPr>
        <p:blipFill>
          <a:blip r:embed="rId7"/>
          <a:stretch>
            <a:fillRect/>
          </a:stretch>
        </p:blipFill>
        <p:spPr>
          <a:xfrm>
            <a:off x="4147881" y="1737154"/>
            <a:ext cx="1471070" cy="441807"/>
          </a:xfrm>
          <a:prstGeom prst="rect">
            <a:avLst/>
          </a:prstGeom>
        </p:spPr>
      </p:pic>
      <p:pic>
        <p:nvPicPr>
          <p:cNvPr id="1033" name="Picture 1032"/>
          <p:cNvPicPr>
            <a:picLocks noChangeAspect="1"/>
          </p:cNvPicPr>
          <p:nvPr/>
        </p:nvPicPr>
        <p:blipFill>
          <a:blip r:embed="rId8"/>
          <a:stretch>
            <a:fillRect/>
          </a:stretch>
        </p:blipFill>
        <p:spPr>
          <a:xfrm>
            <a:off x="292329" y="2105955"/>
            <a:ext cx="1191673" cy="160443"/>
          </a:xfrm>
          <a:prstGeom prst="rect">
            <a:avLst/>
          </a:prstGeom>
        </p:spPr>
      </p:pic>
      <p:pic>
        <p:nvPicPr>
          <p:cNvPr id="1034" name="Picture 1033"/>
          <p:cNvPicPr>
            <a:picLocks noChangeAspect="1"/>
          </p:cNvPicPr>
          <p:nvPr/>
        </p:nvPicPr>
        <p:blipFill>
          <a:blip r:embed="rId9"/>
          <a:stretch>
            <a:fillRect/>
          </a:stretch>
        </p:blipFill>
        <p:spPr>
          <a:xfrm>
            <a:off x="10946538" y="1865562"/>
            <a:ext cx="946600" cy="447879"/>
          </a:xfrm>
          <a:prstGeom prst="rect">
            <a:avLst/>
          </a:prstGeom>
        </p:spPr>
      </p:pic>
      <p:pic>
        <p:nvPicPr>
          <p:cNvPr id="1036" name="Picture 1035"/>
          <p:cNvPicPr>
            <a:picLocks noChangeAspect="1"/>
          </p:cNvPicPr>
          <p:nvPr/>
        </p:nvPicPr>
        <p:blipFill>
          <a:blip r:embed="rId10"/>
          <a:stretch>
            <a:fillRect/>
          </a:stretch>
        </p:blipFill>
        <p:spPr>
          <a:xfrm>
            <a:off x="2774869" y="4125309"/>
            <a:ext cx="1332042" cy="497960"/>
          </a:xfrm>
          <a:prstGeom prst="rect">
            <a:avLst/>
          </a:prstGeom>
        </p:spPr>
      </p:pic>
      <p:pic>
        <p:nvPicPr>
          <p:cNvPr id="1041" name="Picture 1040"/>
          <p:cNvPicPr>
            <a:picLocks noChangeAspect="1"/>
          </p:cNvPicPr>
          <p:nvPr/>
        </p:nvPicPr>
        <p:blipFill>
          <a:blip r:embed="rId11"/>
          <a:stretch>
            <a:fillRect/>
          </a:stretch>
        </p:blipFill>
        <p:spPr>
          <a:xfrm>
            <a:off x="3636902" y="3366916"/>
            <a:ext cx="623339" cy="466382"/>
          </a:xfrm>
          <a:prstGeom prst="rect">
            <a:avLst/>
          </a:prstGeom>
        </p:spPr>
      </p:pic>
      <p:pic>
        <p:nvPicPr>
          <p:cNvPr id="1042" name="Picture 1041"/>
          <p:cNvPicPr>
            <a:picLocks noChangeAspect="1"/>
          </p:cNvPicPr>
          <p:nvPr/>
        </p:nvPicPr>
        <p:blipFill>
          <a:blip r:embed="rId12"/>
          <a:stretch>
            <a:fillRect/>
          </a:stretch>
        </p:blipFill>
        <p:spPr>
          <a:xfrm>
            <a:off x="2521029" y="3030818"/>
            <a:ext cx="1005499" cy="437578"/>
          </a:xfrm>
          <a:prstGeom prst="rect">
            <a:avLst/>
          </a:prstGeom>
        </p:spPr>
      </p:pic>
      <p:pic>
        <p:nvPicPr>
          <p:cNvPr id="1044" name="Picture 1043"/>
          <p:cNvPicPr>
            <a:picLocks noChangeAspect="1"/>
          </p:cNvPicPr>
          <p:nvPr/>
        </p:nvPicPr>
        <p:blipFill>
          <a:blip r:embed="rId13"/>
          <a:stretch>
            <a:fillRect/>
          </a:stretch>
        </p:blipFill>
        <p:spPr>
          <a:xfrm>
            <a:off x="461226" y="2509291"/>
            <a:ext cx="1095272" cy="362464"/>
          </a:xfrm>
          <a:prstGeom prst="rect">
            <a:avLst/>
          </a:prstGeom>
        </p:spPr>
      </p:pic>
      <p:pic>
        <p:nvPicPr>
          <p:cNvPr id="1046" name="Picture 1045"/>
          <p:cNvPicPr>
            <a:picLocks noChangeAspect="1"/>
          </p:cNvPicPr>
          <p:nvPr/>
        </p:nvPicPr>
        <p:blipFill>
          <a:blip r:embed="rId14"/>
          <a:stretch>
            <a:fillRect/>
          </a:stretch>
        </p:blipFill>
        <p:spPr>
          <a:xfrm>
            <a:off x="2646777" y="3785034"/>
            <a:ext cx="753062" cy="332433"/>
          </a:xfrm>
          <a:prstGeom prst="rect">
            <a:avLst/>
          </a:prstGeom>
        </p:spPr>
      </p:pic>
      <p:pic>
        <p:nvPicPr>
          <p:cNvPr id="1048" name="Picture 1047"/>
          <p:cNvPicPr>
            <a:picLocks noChangeAspect="1"/>
          </p:cNvPicPr>
          <p:nvPr/>
        </p:nvPicPr>
        <p:blipFill>
          <a:blip r:embed="rId15"/>
          <a:stretch>
            <a:fillRect/>
          </a:stretch>
        </p:blipFill>
        <p:spPr>
          <a:xfrm>
            <a:off x="10900788" y="3724540"/>
            <a:ext cx="1320424" cy="400769"/>
          </a:xfrm>
          <a:prstGeom prst="rect">
            <a:avLst/>
          </a:prstGeom>
        </p:spPr>
      </p:pic>
      <p:pic>
        <p:nvPicPr>
          <p:cNvPr id="1049" name="Picture 1048"/>
          <p:cNvPicPr>
            <a:picLocks noChangeAspect="1"/>
          </p:cNvPicPr>
          <p:nvPr/>
        </p:nvPicPr>
        <p:blipFill>
          <a:blip r:embed="rId16"/>
          <a:stretch>
            <a:fillRect/>
          </a:stretch>
        </p:blipFill>
        <p:spPr>
          <a:xfrm>
            <a:off x="1236033" y="3689974"/>
            <a:ext cx="1152675" cy="282841"/>
          </a:xfrm>
          <a:prstGeom prst="rect">
            <a:avLst/>
          </a:prstGeom>
        </p:spPr>
      </p:pic>
      <p:pic>
        <p:nvPicPr>
          <p:cNvPr id="1050" name="Picture 1049"/>
          <p:cNvPicPr>
            <a:picLocks noChangeAspect="1"/>
          </p:cNvPicPr>
          <p:nvPr/>
        </p:nvPicPr>
        <p:blipFill>
          <a:blip r:embed="rId17"/>
          <a:stretch>
            <a:fillRect/>
          </a:stretch>
        </p:blipFill>
        <p:spPr>
          <a:xfrm>
            <a:off x="1208468" y="4312232"/>
            <a:ext cx="1191673" cy="397136"/>
          </a:xfrm>
          <a:prstGeom prst="rect">
            <a:avLst/>
          </a:prstGeom>
        </p:spPr>
      </p:pic>
      <p:pic>
        <p:nvPicPr>
          <p:cNvPr id="1051" name="Picture 1050"/>
          <p:cNvPicPr>
            <a:picLocks noChangeAspect="1"/>
          </p:cNvPicPr>
          <p:nvPr/>
        </p:nvPicPr>
        <p:blipFill>
          <a:blip r:embed="rId18"/>
          <a:stretch>
            <a:fillRect/>
          </a:stretch>
        </p:blipFill>
        <p:spPr>
          <a:xfrm>
            <a:off x="2582568" y="4711838"/>
            <a:ext cx="1509547" cy="377387"/>
          </a:xfrm>
          <a:prstGeom prst="rect">
            <a:avLst/>
          </a:prstGeom>
        </p:spPr>
      </p:pic>
      <p:pic>
        <p:nvPicPr>
          <p:cNvPr id="1052" name="Picture 1051"/>
          <p:cNvPicPr>
            <a:picLocks noChangeAspect="1"/>
          </p:cNvPicPr>
          <p:nvPr/>
        </p:nvPicPr>
        <p:blipFill>
          <a:blip r:embed="rId19"/>
          <a:stretch>
            <a:fillRect/>
          </a:stretch>
        </p:blipFill>
        <p:spPr>
          <a:xfrm>
            <a:off x="7564422" y="1032927"/>
            <a:ext cx="1059280" cy="490614"/>
          </a:xfrm>
          <a:prstGeom prst="rect">
            <a:avLst/>
          </a:prstGeom>
        </p:spPr>
      </p:pic>
      <p:pic>
        <p:nvPicPr>
          <p:cNvPr id="1053" name="Picture 1052"/>
          <p:cNvPicPr>
            <a:picLocks noChangeAspect="1"/>
          </p:cNvPicPr>
          <p:nvPr/>
        </p:nvPicPr>
        <p:blipFill>
          <a:blip r:embed="rId20"/>
          <a:stretch>
            <a:fillRect/>
          </a:stretch>
        </p:blipFill>
        <p:spPr>
          <a:xfrm>
            <a:off x="7501800" y="1765414"/>
            <a:ext cx="1512646" cy="212512"/>
          </a:xfrm>
          <a:prstGeom prst="rect">
            <a:avLst/>
          </a:prstGeom>
        </p:spPr>
      </p:pic>
      <p:pic>
        <p:nvPicPr>
          <p:cNvPr id="95" name="Picture 94"/>
          <p:cNvPicPr/>
          <p:nvPr/>
        </p:nvPicPr>
        <p:blipFill rotWithShape="1">
          <a:blip r:embed="rId21"/>
          <a:srcRect t="27025" b="27718"/>
          <a:stretch/>
        </p:blipFill>
        <p:spPr bwMode="auto">
          <a:xfrm>
            <a:off x="4507087" y="2448812"/>
            <a:ext cx="1086029" cy="460529"/>
          </a:xfrm>
          <a:prstGeom prst="rect">
            <a:avLst/>
          </a:prstGeom>
          <a:ln>
            <a:noFill/>
          </a:ln>
          <a:extLst>
            <a:ext uri="{53640926-AAD7-44D8-BBD7-CCE9431645EC}">
              <a14:shadowObscured xmlns:a14="http://schemas.microsoft.com/office/drawing/2010/main"/>
            </a:ext>
          </a:extLst>
        </p:spPr>
      </p:pic>
      <p:pic>
        <p:nvPicPr>
          <p:cNvPr id="96" name="Picture 95"/>
          <p:cNvPicPr>
            <a:picLocks noChangeAspect="1"/>
          </p:cNvPicPr>
          <p:nvPr/>
        </p:nvPicPr>
        <p:blipFill>
          <a:blip r:embed="rId22"/>
          <a:stretch>
            <a:fillRect/>
          </a:stretch>
        </p:blipFill>
        <p:spPr>
          <a:xfrm>
            <a:off x="5928454" y="1698866"/>
            <a:ext cx="1185129" cy="408870"/>
          </a:xfrm>
          <a:prstGeom prst="rect">
            <a:avLst/>
          </a:prstGeom>
        </p:spPr>
      </p:pic>
      <p:pic>
        <p:nvPicPr>
          <p:cNvPr id="97" name="Picture 96"/>
          <p:cNvPicPr>
            <a:picLocks noChangeAspect="1"/>
          </p:cNvPicPr>
          <p:nvPr/>
        </p:nvPicPr>
        <p:blipFill>
          <a:blip r:embed="rId23"/>
          <a:stretch>
            <a:fillRect/>
          </a:stretch>
        </p:blipFill>
        <p:spPr>
          <a:xfrm>
            <a:off x="514042" y="5544213"/>
            <a:ext cx="2006987" cy="641121"/>
          </a:xfrm>
          <a:prstGeom prst="rect">
            <a:avLst/>
          </a:prstGeom>
        </p:spPr>
      </p:pic>
      <p:pic>
        <p:nvPicPr>
          <p:cNvPr id="98" name="Picture 97"/>
          <p:cNvPicPr>
            <a:picLocks noChangeAspect="1"/>
          </p:cNvPicPr>
          <p:nvPr/>
        </p:nvPicPr>
        <p:blipFill>
          <a:blip r:embed="rId24"/>
          <a:stretch>
            <a:fillRect/>
          </a:stretch>
        </p:blipFill>
        <p:spPr>
          <a:xfrm>
            <a:off x="2360208" y="6485336"/>
            <a:ext cx="2081695" cy="235233"/>
          </a:xfrm>
          <a:prstGeom prst="rect">
            <a:avLst/>
          </a:prstGeom>
        </p:spPr>
      </p:pic>
      <p:pic>
        <p:nvPicPr>
          <p:cNvPr id="99" name="Picture 98"/>
          <p:cNvPicPr>
            <a:picLocks noChangeAspect="1"/>
          </p:cNvPicPr>
          <p:nvPr/>
        </p:nvPicPr>
        <p:blipFill>
          <a:blip r:embed="rId25"/>
          <a:stretch>
            <a:fillRect/>
          </a:stretch>
        </p:blipFill>
        <p:spPr>
          <a:xfrm>
            <a:off x="10913369" y="4927780"/>
            <a:ext cx="1248305" cy="226615"/>
          </a:xfrm>
          <a:prstGeom prst="rect">
            <a:avLst/>
          </a:prstGeom>
        </p:spPr>
      </p:pic>
      <p:pic>
        <p:nvPicPr>
          <p:cNvPr id="100" name="Picture 99"/>
          <p:cNvPicPr>
            <a:picLocks noChangeAspect="1"/>
          </p:cNvPicPr>
          <p:nvPr/>
        </p:nvPicPr>
        <p:blipFill>
          <a:blip r:embed="rId26"/>
          <a:stretch>
            <a:fillRect/>
          </a:stretch>
        </p:blipFill>
        <p:spPr>
          <a:xfrm>
            <a:off x="7503023" y="3990369"/>
            <a:ext cx="961688" cy="337873"/>
          </a:xfrm>
          <a:prstGeom prst="rect">
            <a:avLst/>
          </a:prstGeom>
        </p:spPr>
      </p:pic>
      <p:pic>
        <p:nvPicPr>
          <p:cNvPr id="101" name="Picture 100"/>
          <p:cNvPicPr>
            <a:picLocks noChangeAspect="1"/>
          </p:cNvPicPr>
          <p:nvPr/>
        </p:nvPicPr>
        <p:blipFill>
          <a:blip r:embed="rId27"/>
          <a:stretch>
            <a:fillRect/>
          </a:stretch>
        </p:blipFill>
        <p:spPr>
          <a:xfrm>
            <a:off x="9460964" y="1938065"/>
            <a:ext cx="932470" cy="604739"/>
          </a:xfrm>
          <a:prstGeom prst="rect">
            <a:avLst/>
          </a:prstGeom>
        </p:spPr>
      </p:pic>
      <p:pic>
        <p:nvPicPr>
          <p:cNvPr id="102" name="Picture 101"/>
          <p:cNvPicPr>
            <a:picLocks noChangeAspect="1"/>
          </p:cNvPicPr>
          <p:nvPr/>
        </p:nvPicPr>
        <p:blipFill>
          <a:blip r:embed="rId28"/>
          <a:stretch>
            <a:fillRect/>
          </a:stretch>
        </p:blipFill>
        <p:spPr>
          <a:xfrm>
            <a:off x="10188050" y="1204323"/>
            <a:ext cx="737891" cy="427937"/>
          </a:xfrm>
          <a:prstGeom prst="rect">
            <a:avLst/>
          </a:prstGeom>
        </p:spPr>
      </p:pic>
      <p:pic>
        <p:nvPicPr>
          <p:cNvPr id="103" name="Picture 2" descr="Machine generated alternative text:&#10;PENDRICA "/>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38438" y="6433865"/>
            <a:ext cx="1061796" cy="37078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30"/>
          <a:stretch>
            <a:fillRect/>
          </a:stretch>
        </p:blipFill>
        <p:spPr>
          <a:xfrm>
            <a:off x="4407840" y="4299310"/>
            <a:ext cx="918858" cy="306286"/>
          </a:xfrm>
          <a:prstGeom prst="rect">
            <a:avLst/>
          </a:prstGeom>
        </p:spPr>
      </p:pic>
      <p:pic>
        <p:nvPicPr>
          <p:cNvPr id="105" name="Picture 104"/>
          <p:cNvPicPr>
            <a:picLocks noChangeAspect="1"/>
          </p:cNvPicPr>
          <p:nvPr/>
        </p:nvPicPr>
        <p:blipFill>
          <a:blip r:embed="rId31"/>
          <a:stretch>
            <a:fillRect/>
          </a:stretch>
        </p:blipFill>
        <p:spPr>
          <a:xfrm>
            <a:off x="221600" y="6309872"/>
            <a:ext cx="1689810" cy="554257"/>
          </a:xfrm>
          <a:prstGeom prst="rect">
            <a:avLst/>
          </a:prstGeom>
        </p:spPr>
      </p:pic>
      <p:pic>
        <p:nvPicPr>
          <p:cNvPr id="106" name="Picture 105"/>
          <p:cNvPicPr>
            <a:picLocks noChangeAspect="1"/>
          </p:cNvPicPr>
          <p:nvPr/>
        </p:nvPicPr>
        <p:blipFill>
          <a:blip r:embed="rId32"/>
          <a:stretch>
            <a:fillRect/>
          </a:stretch>
        </p:blipFill>
        <p:spPr>
          <a:xfrm>
            <a:off x="2860577" y="5158142"/>
            <a:ext cx="977326" cy="565821"/>
          </a:xfrm>
          <a:prstGeom prst="rect">
            <a:avLst/>
          </a:prstGeom>
        </p:spPr>
      </p:pic>
      <p:pic>
        <p:nvPicPr>
          <p:cNvPr id="107" name="Picture 106"/>
          <p:cNvPicPr>
            <a:picLocks noChangeAspect="1"/>
          </p:cNvPicPr>
          <p:nvPr/>
        </p:nvPicPr>
        <p:blipFill>
          <a:blip r:embed="rId33"/>
          <a:stretch>
            <a:fillRect/>
          </a:stretch>
        </p:blipFill>
        <p:spPr>
          <a:xfrm>
            <a:off x="10987118" y="6491075"/>
            <a:ext cx="1077764" cy="280219"/>
          </a:xfrm>
          <a:prstGeom prst="rect">
            <a:avLst/>
          </a:prstGeom>
        </p:spPr>
      </p:pic>
      <p:pic>
        <p:nvPicPr>
          <p:cNvPr id="108" name="Picture 107"/>
          <p:cNvPicPr>
            <a:picLocks noChangeAspect="1"/>
          </p:cNvPicPr>
          <p:nvPr/>
        </p:nvPicPr>
        <p:blipFill>
          <a:blip r:embed="rId34"/>
          <a:stretch>
            <a:fillRect/>
          </a:stretch>
        </p:blipFill>
        <p:spPr>
          <a:xfrm>
            <a:off x="4778187" y="5502757"/>
            <a:ext cx="963056" cy="190639"/>
          </a:xfrm>
          <a:prstGeom prst="rect">
            <a:avLst/>
          </a:prstGeom>
        </p:spPr>
      </p:pic>
      <p:pic>
        <p:nvPicPr>
          <p:cNvPr id="109" name="Picture 108"/>
          <p:cNvPicPr>
            <a:picLocks noChangeAspect="1"/>
          </p:cNvPicPr>
          <p:nvPr/>
        </p:nvPicPr>
        <p:blipFill>
          <a:blip r:embed="rId35"/>
          <a:stretch>
            <a:fillRect/>
          </a:stretch>
        </p:blipFill>
        <p:spPr>
          <a:xfrm>
            <a:off x="2892056" y="1689912"/>
            <a:ext cx="702292" cy="411402"/>
          </a:xfrm>
          <a:prstGeom prst="rect">
            <a:avLst/>
          </a:prstGeom>
        </p:spPr>
      </p:pic>
      <p:pic>
        <p:nvPicPr>
          <p:cNvPr id="110" name="Picture 109"/>
          <p:cNvPicPr>
            <a:picLocks noChangeAspect="1"/>
          </p:cNvPicPr>
          <p:nvPr/>
        </p:nvPicPr>
        <p:blipFill>
          <a:blip r:embed="rId36"/>
          <a:stretch>
            <a:fillRect/>
          </a:stretch>
        </p:blipFill>
        <p:spPr>
          <a:xfrm>
            <a:off x="10966889" y="5484568"/>
            <a:ext cx="1194785" cy="358435"/>
          </a:xfrm>
          <a:prstGeom prst="rect">
            <a:avLst/>
          </a:prstGeom>
        </p:spPr>
      </p:pic>
      <p:pic>
        <p:nvPicPr>
          <p:cNvPr id="111" name="Picture 110"/>
          <p:cNvPicPr>
            <a:picLocks noChangeAspect="1"/>
          </p:cNvPicPr>
          <p:nvPr/>
        </p:nvPicPr>
        <p:blipFill>
          <a:blip r:embed="rId37"/>
          <a:stretch>
            <a:fillRect/>
          </a:stretch>
        </p:blipFill>
        <p:spPr>
          <a:xfrm>
            <a:off x="11170298" y="4307496"/>
            <a:ext cx="854669" cy="283577"/>
          </a:xfrm>
          <a:prstGeom prst="rect">
            <a:avLst/>
          </a:prstGeom>
        </p:spPr>
      </p:pic>
      <p:pic>
        <p:nvPicPr>
          <p:cNvPr id="113" name="Picture 112"/>
          <p:cNvPicPr>
            <a:picLocks noChangeAspect="1"/>
          </p:cNvPicPr>
          <p:nvPr/>
        </p:nvPicPr>
        <p:blipFill>
          <a:blip r:embed="rId38"/>
          <a:stretch>
            <a:fillRect/>
          </a:stretch>
        </p:blipFill>
        <p:spPr>
          <a:xfrm>
            <a:off x="8906581" y="4037875"/>
            <a:ext cx="1281469" cy="389566"/>
          </a:xfrm>
          <a:prstGeom prst="rect">
            <a:avLst/>
          </a:prstGeom>
        </p:spPr>
      </p:pic>
      <p:pic>
        <p:nvPicPr>
          <p:cNvPr id="114" name="Picture 113"/>
          <p:cNvPicPr>
            <a:picLocks noChangeAspect="1"/>
          </p:cNvPicPr>
          <p:nvPr/>
        </p:nvPicPr>
        <p:blipFill>
          <a:blip r:embed="rId39"/>
          <a:stretch>
            <a:fillRect/>
          </a:stretch>
        </p:blipFill>
        <p:spPr>
          <a:xfrm>
            <a:off x="4479208" y="4997314"/>
            <a:ext cx="1232135" cy="284339"/>
          </a:xfrm>
          <a:prstGeom prst="rect">
            <a:avLst/>
          </a:prstGeom>
        </p:spPr>
      </p:pic>
      <p:pic>
        <p:nvPicPr>
          <p:cNvPr id="115" name="Picture 114"/>
          <p:cNvPicPr>
            <a:picLocks noChangeAspect="1"/>
          </p:cNvPicPr>
          <p:nvPr/>
        </p:nvPicPr>
        <p:blipFill>
          <a:blip r:embed="rId40"/>
          <a:stretch>
            <a:fillRect/>
          </a:stretch>
        </p:blipFill>
        <p:spPr>
          <a:xfrm>
            <a:off x="9194807" y="2832720"/>
            <a:ext cx="1113772" cy="467186"/>
          </a:xfrm>
          <a:prstGeom prst="rect">
            <a:avLst/>
          </a:prstGeom>
        </p:spPr>
      </p:pic>
      <p:pic>
        <p:nvPicPr>
          <p:cNvPr id="116" name="Picture 115"/>
          <p:cNvPicPr>
            <a:picLocks noChangeAspect="1"/>
          </p:cNvPicPr>
          <p:nvPr/>
        </p:nvPicPr>
        <p:blipFill>
          <a:blip r:embed="rId41"/>
          <a:stretch>
            <a:fillRect/>
          </a:stretch>
        </p:blipFill>
        <p:spPr>
          <a:xfrm>
            <a:off x="5980971" y="5074043"/>
            <a:ext cx="967201" cy="663669"/>
          </a:xfrm>
          <a:prstGeom prst="rect">
            <a:avLst/>
          </a:prstGeom>
        </p:spPr>
      </p:pic>
      <p:pic>
        <p:nvPicPr>
          <p:cNvPr id="1054" name="Picture 1053"/>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9497217" y="453788"/>
            <a:ext cx="819405" cy="380782"/>
          </a:xfrm>
          <a:prstGeom prst="rect">
            <a:avLst/>
          </a:prstGeom>
        </p:spPr>
      </p:pic>
      <p:pic>
        <p:nvPicPr>
          <p:cNvPr id="64" name="Picture 63"/>
          <p:cNvPicPr>
            <a:picLocks noChangeAspect="1"/>
          </p:cNvPicPr>
          <p:nvPr/>
        </p:nvPicPr>
        <p:blipFill>
          <a:blip r:embed="rId43"/>
          <a:stretch>
            <a:fillRect/>
          </a:stretch>
        </p:blipFill>
        <p:spPr>
          <a:xfrm>
            <a:off x="6109314" y="6540150"/>
            <a:ext cx="1572848" cy="164399"/>
          </a:xfrm>
          <a:prstGeom prst="rect">
            <a:avLst/>
          </a:prstGeom>
        </p:spPr>
      </p:pic>
      <p:pic>
        <p:nvPicPr>
          <p:cNvPr id="65" name="Picture 64"/>
          <p:cNvPicPr>
            <a:picLocks noChangeAspect="1"/>
          </p:cNvPicPr>
          <p:nvPr/>
        </p:nvPicPr>
        <p:blipFill>
          <a:blip r:embed="rId44"/>
          <a:stretch>
            <a:fillRect/>
          </a:stretch>
        </p:blipFill>
        <p:spPr>
          <a:xfrm>
            <a:off x="7429873" y="5106918"/>
            <a:ext cx="1107987" cy="513322"/>
          </a:xfrm>
          <a:prstGeom prst="rect">
            <a:avLst/>
          </a:prstGeom>
        </p:spPr>
      </p:pic>
      <p:pic>
        <p:nvPicPr>
          <p:cNvPr id="66" name="Picture 65"/>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954978" y="6450109"/>
            <a:ext cx="1247867" cy="312099"/>
          </a:xfrm>
          <a:prstGeom prst="rect">
            <a:avLst/>
          </a:prstGeom>
        </p:spPr>
      </p:pic>
      <p:pic>
        <p:nvPicPr>
          <p:cNvPr id="67" name="Picture 66"/>
          <p:cNvPicPr>
            <a:picLocks noChangeAspect="1"/>
          </p:cNvPicPr>
          <p:nvPr/>
        </p:nvPicPr>
        <p:blipFill>
          <a:blip r:embed="rId46"/>
          <a:stretch>
            <a:fillRect/>
          </a:stretch>
        </p:blipFill>
        <p:spPr>
          <a:xfrm>
            <a:off x="7251848" y="5916601"/>
            <a:ext cx="860626" cy="300700"/>
          </a:xfrm>
          <a:prstGeom prst="rect">
            <a:avLst/>
          </a:prstGeom>
        </p:spPr>
      </p:pic>
      <p:pic>
        <p:nvPicPr>
          <p:cNvPr id="55" name="Picture 54"/>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5546542" y="3043881"/>
            <a:ext cx="1240340" cy="1240340"/>
          </a:xfrm>
          <a:prstGeom prst="rect">
            <a:avLst/>
          </a:prstGeom>
        </p:spPr>
      </p:pic>
      <p:pic>
        <p:nvPicPr>
          <p:cNvPr id="57" name="Picture 56"/>
          <p:cNvPicPr>
            <a:picLocks noChangeAspect="1"/>
          </p:cNvPicPr>
          <p:nvPr/>
        </p:nvPicPr>
        <p:blipFill>
          <a:blip r:embed="rId48"/>
          <a:stretch>
            <a:fillRect/>
          </a:stretch>
        </p:blipFill>
        <p:spPr>
          <a:xfrm>
            <a:off x="151772" y="1433225"/>
            <a:ext cx="1973562" cy="448745"/>
          </a:xfrm>
          <a:prstGeom prst="rect">
            <a:avLst/>
          </a:prstGeom>
        </p:spPr>
      </p:pic>
      <p:pic>
        <p:nvPicPr>
          <p:cNvPr id="58" name="Picture 57"/>
          <p:cNvPicPr>
            <a:picLocks noChangeAspect="1"/>
          </p:cNvPicPr>
          <p:nvPr/>
        </p:nvPicPr>
        <p:blipFill>
          <a:blip r:embed="rId49"/>
          <a:stretch>
            <a:fillRect/>
          </a:stretch>
        </p:blipFill>
        <p:spPr>
          <a:xfrm>
            <a:off x="1684339" y="2096792"/>
            <a:ext cx="989596" cy="511909"/>
          </a:xfrm>
          <a:prstGeom prst="rect">
            <a:avLst/>
          </a:prstGeom>
        </p:spPr>
      </p:pic>
      <p:pic>
        <p:nvPicPr>
          <p:cNvPr id="59" name="Picture 58"/>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86293" y="3095739"/>
            <a:ext cx="1561251" cy="341278"/>
          </a:xfrm>
          <a:prstGeom prst="rect">
            <a:avLst/>
          </a:prstGeom>
        </p:spPr>
      </p:pic>
      <p:pic>
        <p:nvPicPr>
          <p:cNvPr id="60" name="Picture 59"/>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4674251" y="5764207"/>
            <a:ext cx="1037092" cy="1037092"/>
          </a:xfrm>
          <a:prstGeom prst="rect">
            <a:avLst/>
          </a:prstGeom>
        </p:spPr>
      </p:pic>
      <p:pic>
        <p:nvPicPr>
          <p:cNvPr id="61" name="Picture 60"/>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076590" y="4461759"/>
            <a:ext cx="1705650" cy="612284"/>
          </a:xfrm>
          <a:prstGeom prst="rect">
            <a:avLst/>
          </a:prstGeom>
        </p:spPr>
      </p:pic>
      <p:pic>
        <p:nvPicPr>
          <p:cNvPr id="62" name="Picture 61"/>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71446" y="4650458"/>
            <a:ext cx="2074044" cy="577907"/>
          </a:xfrm>
          <a:prstGeom prst="rect">
            <a:avLst/>
          </a:prstGeom>
        </p:spPr>
      </p:pic>
      <p:pic>
        <p:nvPicPr>
          <p:cNvPr id="63" name="Picture 62"/>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1607507" y="125781"/>
            <a:ext cx="637346" cy="807645"/>
          </a:xfrm>
          <a:prstGeom prst="rect">
            <a:avLst/>
          </a:prstGeom>
        </p:spPr>
      </p:pic>
      <p:pic>
        <p:nvPicPr>
          <p:cNvPr id="69" name="Picture 6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606168" y="6052555"/>
            <a:ext cx="1723125" cy="241238"/>
          </a:xfrm>
          <a:prstGeom prst="rect">
            <a:avLst/>
          </a:prstGeom>
        </p:spPr>
      </p:pic>
      <p:pic>
        <p:nvPicPr>
          <p:cNvPr id="70" name="Picture 69"/>
          <p:cNvPicPr>
            <a:picLocks noChangeAspect="1"/>
          </p:cNvPicPr>
          <p:nvPr/>
        </p:nvPicPr>
        <p:blipFill>
          <a:blip r:embed="rId56"/>
          <a:stretch>
            <a:fillRect/>
          </a:stretch>
        </p:blipFill>
        <p:spPr>
          <a:xfrm>
            <a:off x="4147881" y="682607"/>
            <a:ext cx="1637957" cy="744056"/>
          </a:xfrm>
          <a:prstGeom prst="rect">
            <a:avLst/>
          </a:prstGeom>
        </p:spPr>
      </p:pic>
      <p:pic>
        <p:nvPicPr>
          <p:cNvPr id="71" name="Picture 70"/>
          <p:cNvPicPr>
            <a:picLocks noChangeAspect="1"/>
          </p:cNvPicPr>
          <p:nvPr/>
        </p:nvPicPr>
        <p:blipFill>
          <a:blip r:embed="rId57"/>
          <a:stretch>
            <a:fillRect/>
          </a:stretch>
        </p:blipFill>
        <p:spPr>
          <a:xfrm>
            <a:off x="10900787" y="2459728"/>
            <a:ext cx="1310689" cy="372529"/>
          </a:xfrm>
          <a:prstGeom prst="rect">
            <a:avLst/>
          </a:prstGeom>
        </p:spPr>
      </p:pic>
      <p:pic>
        <p:nvPicPr>
          <p:cNvPr id="72" name="Picture 71"/>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952137" y="651462"/>
            <a:ext cx="1338378" cy="789643"/>
          </a:xfrm>
          <a:prstGeom prst="rect">
            <a:avLst/>
          </a:prstGeom>
        </p:spPr>
      </p:pic>
      <p:pic>
        <p:nvPicPr>
          <p:cNvPr id="73" name="Picture 7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7632700" y="2641626"/>
            <a:ext cx="854745" cy="346706"/>
          </a:xfrm>
          <a:prstGeom prst="rect">
            <a:avLst/>
          </a:prstGeom>
        </p:spPr>
      </p:pic>
      <p:pic>
        <p:nvPicPr>
          <p:cNvPr id="74" name="Picture 73"/>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2628489" y="5811223"/>
            <a:ext cx="1771533" cy="394799"/>
          </a:xfrm>
          <a:prstGeom prst="rect">
            <a:avLst/>
          </a:prstGeom>
        </p:spPr>
      </p:pic>
      <p:pic>
        <p:nvPicPr>
          <p:cNvPr id="75" name="Picture 74"/>
          <p:cNvPicPr>
            <a:picLocks noChangeAspect="1"/>
          </p:cNvPicPr>
          <p:nvPr/>
        </p:nvPicPr>
        <p:blipFill rotWithShape="1">
          <a:blip r:embed="rId61" cstate="print">
            <a:extLst>
              <a:ext uri="{BEBA8EAE-BF5A-486C-A8C5-ECC9F3942E4B}">
                <a14:imgProps xmlns:a14="http://schemas.microsoft.com/office/drawing/2010/main">
                  <a14:imgLayer r:embed="rId62">
                    <a14:imgEffect>
                      <a14:sharpenSoften amount="50000"/>
                    </a14:imgEffect>
                  </a14:imgLayer>
                </a14:imgProps>
              </a:ext>
              <a:ext uri="{28A0092B-C50C-407E-A947-70E740481C1C}">
                <a14:useLocalDpi xmlns:a14="http://schemas.microsoft.com/office/drawing/2010/main" val="0"/>
              </a:ext>
            </a:extLst>
          </a:blip>
          <a:srcRect l="17317" t="16011" r="17318" b="22546"/>
          <a:stretch/>
        </p:blipFill>
        <p:spPr>
          <a:xfrm>
            <a:off x="10515155" y="98149"/>
            <a:ext cx="933194" cy="877202"/>
          </a:xfrm>
          <a:prstGeom prst="rect">
            <a:avLst/>
          </a:prstGeom>
        </p:spPr>
      </p:pic>
      <p:pic>
        <p:nvPicPr>
          <p:cNvPr id="76" name="Picture 75"/>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5927878" y="5995472"/>
            <a:ext cx="1024149" cy="256562"/>
          </a:xfrm>
          <a:prstGeom prst="rect">
            <a:avLst/>
          </a:prstGeom>
        </p:spPr>
      </p:pic>
      <p:pic>
        <p:nvPicPr>
          <p:cNvPr id="77" name="Picture 76"/>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1031178" y="1151647"/>
            <a:ext cx="1012687" cy="484971"/>
          </a:xfrm>
          <a:prstGeom prst="rect">
            <a:avLst/>
          </a:prstGeom>
        </p:spPr>
      </p:pic>
      <p:pic>
        <p:nvPicPr>
          <p:cNvPr id="78" name="Picture 77"/>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5552618" y="4272287"/>
            <a:ext cx="1523972" cy="666618"/>
          </a:xfrm>
          <a:prstGeom prst="rect">
            <a:avLst/>
          </a:prstGeom>
        </p:spPr>
      </p:pic>
      <p:pic>
        <p:nvPicPr>
          <p:cNvPr id="79" name="Picture 78"/>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7682161" y="2238769"/>
            <a:ext cx="1174644" cy="266021"/>
          </a:xfrm>
          <a:prstGeom prst="rect">
            <a:avLst/>
          </a:prstGeom>
        </p:spPr>
      </p:pic>
      <p:pic>
        <p:nvPicPr>
          <p:cNvPr id="80" name="Picture 79"/>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456814" y="423758"/>
            <a:ext cx="1669188" cy="456619"/>
          </a:xfrm>
          <a:prstGeom prst="rect">
            <a:avLst/>
          </a:prstGeom>
        </p:spPr>
      </p:pic>
      <p:pic>
        <p:nvPicPr>
          <p:cNvPr id="81" name="Picture 80"/>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8357311" y="5804947"/>
            <a:ext cx="574743" cy="494780"/>
          </a:xfrm>
          <a:prstGeom prst="rect">
            <a:avLst/>
          </a:prstGeom>
        </p:spPr>
      </p:pic>
      <p:pic>
        <p:nvPicPr>
          <p:cNvPr id="82" name="Picture 8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194807" y="3441815"/>
            <a:ext cx="1412219" cy="496359"/>
          </a:xfrm>
          <a:prstGeom prst="rect">
            <a:avLst/>
          </a:prstGeom>
        </p:spPr>
      </p:pic>
      <p:pic>
        <p:nvPicPr>
          <p:cNvPr id="83" name="Picture 82"/>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8906582" y="5333359"/>
            <a:ext cx="1586043" cy="125572"/>
          </a:xfrm>
          <a:prstGeom prst="rect">
            <a:avLst/>
          </a:prstGeom>
        </p:spPr>
      </p:pic>
      <p:pic>
        <p:nvPicPr>
          <p:cNvPr id="84" name="Picture 8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0717635" y="3054322"/>
            <a:ext cx="1500190" cy="408401"/>
          </a:xfrm>
          <a:prstGeom prst="rect">
            <a:avLst/>
          </a:prstGeom>
        </p:spPr>
      </p:pic>
      <p:pic>
        <p:nvPicPr>
          <p:cNvPr id="3" name="Picture 2"/>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298301" y="837501"/>
            <a:ext cx="1757640" cy="478476"/>
          </a:xfrm>
          <a:prstGeom prst="rect">
            <a:avLst/>
          </a:prstGeom>
        </p:spPr>
      </p:pic>
      <p:pic>
        <p:nvPicPr>
          <p:cNvPr id="85" name="Picture 84"/>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170144" y="3670443"/>
            <a:ext cx="927289" cy="680012"/>
          </a:xfrm>
          <a:prstGeom prst="rect">
            <a:avLst/>
          </a:prstGeom>
        </p:spPr>
      </p:pic>
      <p:pic>
        <p:nvPicPr>
          <p:cNvPr id="87" name="Picture 86"/>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7087810" y="3237278"/>
            <a:ext cx="1467485" cy="464076"/>
          </a:xfrm>
          <a:prstGeom prst="rect">
            <a:avLst/>
          </a:prstGeom>
        </p:spPr>
      </p:pic>
      <p:pic>
        <p:nvPicPr>
          <p:cNvPr id="88" name="Picture 87"/>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9096417" y="5583291"/>
            <a:ext cx="1418738" cy="709970"/>
          </a:xfrm>
          <a:prstGeom prst="rect">
            <a:avLst/>
          </a:prstGeom>
        </p:spPr>
      </p:pic>
      <p:pic>
        <p:nvPicPr>
          <p:cNvPr id="89" name="Picture 88"/>
          <p:cNvPicPr>
            <a:picLocks noChangeAspect="1"/>
          </p:cNvPicPr>
          <p:nvPr/>
        </p:nvPicPr>
        <p:blipFill rotWithShape="1">
          <a:blip r:embed="rId76"/>
          <a:srcRect b="9135"/>
          <a:stretch/>
        </p:blipFill>
        <p:spPr>
          <a:xfrm>
            <a:off x="396339" y="664102"/>
            <a:ext cx="1453874" cy="660533"/>
          </a:xfrm>
          <a:prstGeom prst="rect">
            <a:avLst/>
          </a:prstGeom>
        </p:spPr>
      </p:pic>
    </p:spTree>
    <p:extLst>
      <p:ext uri="{BB962C8B-B14F-4D97-AF65-F5344CB8AC3E}">
        <p14:creationId xmlns:p14="http://schemas.microsoft.com/office/powerpoint/2010/main" val="60104627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3"/>
          <a:stretch>
            <a:fillRect/>
          </a:stretch>
        </p:blipFill>
        <p:spPr>
          <a:xfrm>
            <a:off x="6179472" y="2817495"/>
            <a:ext cx="2784151" cy="1566085"/>
          </a:xfrm>
          <a:prstGeom prst="rect">
            <a:avLst/>
          </a:prstGeom>
        </p:spPr>
      </p:pic>
      <p:pic>
        <p:nvPicPr>
          <p:cNvPr id="1026" name="Picture 2" descr="Machine generated alternative text:&#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10" y="623584"/>
            <a:ext cx="2406145" cy="119580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a:blip r:embed="rId5"/>
          <a:stretch>
            <a:fillRect/>
          </a:stretch>
        </p:blipFill>
        <p:spPr>
          <a:xfrm>
            <a:off x="6625309" y="2116503"/>
            <a:ext cx="2193516" cy="737201"/>
          </a:xfrm>
          <a:prstGeom prst="rect">
            <a:avLst/>
          </a:prstGeom>
        </p:spPr>
      </p:pic>
      <p:pic>
        <p:nvPicPr>
          <p:cNvPr id="59" name="Picture 58"/>
          <p:cNvPicPr>
            <a:picLocks noChangeAspect="1"/>
          </p:cNvPicPr>
          <p:nvPr/>
        </p:nvPicPr>
        <p:blipFill>
          <a:blip r:embed="rId6"/>
          <a:stretch>
            <a:fillRect/>
          </a:stretch>
        </p:blipFill>
        <p:spPr>
          <a:xfrm>
            <a:off x="3076938" y="977777"/>
            <a:ext cx="2547955" cy="767876"/>
          </a:xfrm>
          <a:prstGeom prst="rect">
            <a:avLst/>
          </a:prstGeom>
        </p:spPr>
      </p:pic>
      <p:pic>
        <p:nvPicPr>
          <p:cNvPr id="61" name="Picture 60"/>
          <p:cNvPicPr>
            <a:picLocks noChangeAspect="1"/>
          </p:cNvPicPr>
          <p:nvPr/>
        </p:nvPicPr>
        <p:blipFill>
          <a:blip r:embed="rId7"/>
          <a:stretch>
            <a:fillRect/>
          </a:stretch>
        </p:blipFill>
        <p:spPr>
          <a:xfrm>
            <a:off x="9369473" y="2383028"/>
            <a:ext cx="2280459" cy="1598339"/>
          </a:xfrm>
          <a:prstGeom prst="rect">
            <a:avLst/>
          </a:prstGeom>
        </p:spPr>
      </p:pic>
      <p:pic>
        <p:nvPicPr>
          <p:cNvPr id="63" name="Picture 62"/>
          <p:cNvPicPr>
            <a:picLocks noChangeAspect="1"/>
          </p:cNvPicPr>
          <p:nvPr/>
        </p:nvPicPr>
        <p:blipFill>
          <a:blip r:embed="rId8"/>
          <a:stretch>
            <a:fillRect/>
          </a:stretch>
        </p:blipFill>
        <p:spPr>
          <a:xfrm>
            <a:off x="469871" y="2295339"/>
            <a:ext cx="1966512" cy="868022"/>
          </a:xfrm>
          <a:prstGeom prst="rect">
            <a:avLst/>
          </a:prstGeom>
        </p:spPr>
      </p:pic>
      <p:pic>
        <p:nvPicPr>
          <p:cNvPr id="1024" name="Picture 1023"/>
          <p:cNvPicPr>
            <a:picLocks noChangeAspect="1"/>
          </p:cNvPicPr>
          <p:nvPr/>
        </p:nvPicPr>
        <p:blipFill>
          <a:blip r:embed="rId9"/>
          <a:stretch>
            <a:fillRect/>
          </a:stretch>
        </p:blipFill>
        <p:spPr>
          <a:xfrm>
            <a:off x="7014321" y="4271024"/>
            <a:ext cx="1698760" cy="749985"/>
          </a:xfrm>
          <a:prstGeom prst="rect">
            <a:avLst/>
          </a:prstGeom>
        </p:spPr>
      </p:pic>
      <p:pic>
        <p:nvPicPr>
          <p:cNvPr id="1025" name="Picture 1024"/>
          <p:cNvPicPr>
            <a:picLocks noChangeAspect="1"/>
          </p:cNvPicPr>
          <p:nvPr/>
        </p:nvPicPr>
        <p:blipFill>
          <a:blip r:embed="rId10"/>
          <a:stretch>
            <a:fillRect/>
          </a:stretch>
        </p:blipFill>
        <p:spPr>
          <a:xfrm>
            <a:off x="532180" y="3458385"/>
            <a:ext cx="1725406" cy="990368"/>
          </a:xfrm>
          <a:prstGeom prst="rect">
            <a:avLst/>
          </a:prstGeom>
        </p:spPr>
      </p:pic>
      <p:pic>
        <p:nvPicPr>
          <p:cNvPr id="1029" name="Picture 1028"/>
          <p:cNvPicPr>
            <a:picLocks noChangeAspect="1"/>
          </p:cNvPicPr>
          <p:nvPr/>
        </p:nvPicPr>
        <p:blipFill>
          <a:blip r:embed="rId11"/>
          <a:stretch>
            <a:fillRect/>
          </a:stretch>
        </p:blipFill>
        <p:spPr>
          <a:xfrm>
            <a:off x="3373682" y="3387600"/>
            <a:ext cx="2397873" cy="905198"/>
          </a:xfrm>
          <a:prstGeom prst="rect">
            <a:avLst/>
          </a:prstGeom>
        </p:spPr>
      </p:pic>
      <p:pic>
        <p:nvPicPr>
          <p:cNvPr id="1030" name="Picture 1029"/>
          <p:cNvPicPr>
            <a:picLocks noChangeAspect="1"/>
          </p:cNvPicPr>
          <p:nvPr/>
        </p:nvPicPr>
        <p:blipFill>
          <a:blip r:embed="rId12"/>
          <a:stretch>
            <a:fillRect/>
          </a:stretch>
        </p:blipFill>
        <p:spPr>
          <a:xfrm>
            <a:off x="463915" y="6144599"/>
            <a:ext cx="2185140" cy="375160"/>
          </a:xfrm>
          <a:prstGeom prst="rect">
            <a:avLst/>
          </a:prstGeom>
        </p:spPr>
      </p:pic>
      <p:pic>
        <p:nvPicPr>
          <p:cNvPr id="68" name="Picture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52776" y="878685"/>
            <a:ext cx="3037543" cy="752969"/>
          </a:xfrm>
          <a:prstGeom prst="rect">
            <a:avLst/>
          </a:prstGeom>
        </p:spPr>
      </p:pic>
      <p:pic>
        <p:nvPicPr>
          <p:cNvPr id="69" name="Picture 68"/>
          <p:cNvPicPr>
            <a:picLocks noChangeAspect="1"/>
          </p:cNvPicPr>
          <p:nvPr/>
        </p:nvPicPr>
        <p:blipFill>
          <a:blip r:embed="rId14"/>
          <a:stretch>
            <a:fillRect/>
          </a:stretch>
        </p:blipFill>
        <p:spPr>
          <a:xfrm>
            <a:off x="9653671" y="5667967"/>
            <a:ext cx="2347248" cy="602220"/>
          </a:xfrm>
          <a:prstGeom prst="rect">
            <a:avLst/>
          </a:prstGeom>
        </p:spPr>
      </p:pic>
      <p:graphicFrame>
        <p:nvGraphicFramePr>
          <p:cNvPr id="20" name="Object 19"/>
          <p:cNvGraphicFramePr>
            <a:graphicFrameLocks noChangeAspect="1"/>
          </p:cNvGraphicFramePr>
          <p:nvPr>
            <p:extLst/>
          </p:nvPr>
        </p:nvGraphicFramePr>
        <p:xfrm>
          <a:off x="9517403" y="214432"/>
          <a:ext cx="2452589" cy="2452589"/>
        </p:xfrm>
        <a:graphic>
          <a:graphicData uri="http://schemas.openxmlformats.org/presentationml/2006/ole">
            <mc:AlternateContent xmlns:mc="http://schemas.openxmlformats.org/markup-compatibility/2006">
              <mc:Choice xmlns:v="urn:schemas-microsoft-com:vml" Requires="v">
                <p:oleObj spid="_x0000_s5133" name="Image" r:id="rId15" imgW="6768000" imgH="6768000" progId="Photoshop.Image.12">
                  <p:embed/>
                </p:oleObj>
              </mc:Choice>
              <mc:Fallback>
                <p:oleObj name="Image" r:id="rId15" imgW="6768000" imgH="6768000" progId="Photoshop.Image.12">
                  <p:embed/>
                  <p:pic>
                    <p:nvPicPr>
                      <p:cNvPr id="20" name="Object 19"/>
                      <p:cNvPicPr/>
                      <p:nvPr/>
                    </p:nvPicPr>
                    <p:blipFill>
                      <a:blip r:embed="rId16"/>
                      <a:stretch>
                        <a:fillRect/>
                      </a:stretch>
                    </p:blipFill>
                    <p:spPr>
                      <a:xfrm>
                        <a:off x="9517403" y="214432"/>
                        <a:ext cx="2452589" cy="2452589"/>
                      </a:xfrm>
                      <a:prstGeom prst="rect">
                        <a:avLst/>
                      </a:prstGeom>
                    </p:spPr>
                  </p:pic>
                </p:oleObj>
              </mc:Fallback>
            </mc:AlternateContent>
          </a:graphicData>
        </a:graphic>
      </p:graphicFrame>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0935" y="4651913"/>
            <a:ext cx="2153727" cy="1041864"/>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23874" y="2150229"/>
            <a:ext cx="2677006" cy="847455"/>
          </a:xfrm>
          <a:prstGeom prst="rect">
            <a:avLst/>
          </a:prstGeom>
        </p:spPr>
      </p:pic>
      <p:pic>
        <p:nvPicPr>
          <p:cNvPr id="23" name="Picture 103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919706" y="4067421"/>
            <a:ext cx="1815179" cy="86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00180" y="4929325"/>
            <a:ext cx="3178624" cy="1590434"/>
          </a:xfrm>
          <a:prstGeom prst="rect">
            <a:avLst/>
          </a:prstGeom>
        </p:spPr>
      </p:pic>
      <p:pic>
        <p:nvPicPr>
          <p:cNvPr id="6" name="Picture 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35297" y="5489777"/>
            <a:ext cx="2239778" cy="946307"/>
          </a:xfrm>
          <a:prstGeom prst="rect">
            <a:avLst/>
          </a:prstGeom>
        </p:spPr>
      </p:pic>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764533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5158" y="442856"/>
            <a:ext cx="2581279" cy="1146750"/>
          </a:xfrm>
          <a:prstGeom prst="rect">
            <a:avLst/>
          </a:prstGeom>
        </p:spPr>
      </p:pic>
      <p:sp>
        <p:nvSpPr>
          <p:cNvPr id="5" name="Text Placeholder 3"/>
          <p:cNvSpPr txBox="1">
            <a:spLocks/>
          </p:cNvSpPr>
          <p:nvPr/>
        </p:nvSpPr>
        <p:spPr>
          <a:xfrm>
            <a:off x="520146" y="3421062"/>
            <a:ext cx="11914240" cy="301005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Ben Adams</a:t>
            </a:r>
          </a:p>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CTO</a:t>
            </a:r>
          </a:p>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36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6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Independent games studio specializing in massively multiplayer games</a:t>
            </a:r>
          </a:p>
        </p:txBody>
      </p:sp>
      <p:sp>
        <p:nvSpPr>
          <p:cNvPr id="2" name="TextBox 1"/>
          <p:cNvSpPr txBox="1"/>
          <p:nvPr/>
        </p:nvSpPr>
        <p:spPr>
          <a:xfrm>
            <a:off x="520146" y="1889547"/>
            <a:ext cx="11554356" cy="12095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Age of Ascent &amp; Service Fabric</a:t>
            </a:r>
          </a:p>
        </p:txBody>
      </p:sp>
      <p:pic>
        <p:nvPicPr>
          <p:cNvPr id="6" name="Picture 5"/>
          <p:cNvPicPr>
            <a:picLocks noChangeAspect="1"/>
          </p:cNvPicPr>
          <p:nvPr/>
        </p:nvPicPr>
        <p:blipFill>
          <a:blip r:embed="rId3"/>
          <a:stretch>
            <a:fillRect/>
          </a:stretch>
        </p:blipFill>
        <p:spPr>
          <a:xfrm>
            <a:off x="9266238" y="308428"/>
            <a:ext cx="2808264" cy="1500747"/>
          </a:xfrm>
          <a:prstGeom prst="rect">
            <a:avLst/>
          </a:prstGeom>
        </p:spPr>
      </p:pic>
    </p:spTree>
    <p:extLst>
      <p:ext uri="{BB962C8B-B14F-4D97-AF65-F5344CB8AC3E}">
        <p14:creationId xmlns:p14="http://schemas.microsoft.com/office/powerpoint/2010/main" val="12878040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3062"/>
            <a:ext cx="5486399" cy="1514261"/>
          </a:xfrm>
        </p:spPr>
        <p:txBody>
          <a:bodyPr/>
          <a:lstStyle/>
          <a:p>
            <a:r>
              <a:rPr lang="en-US" sz="4800" dirty="0"/>
              <a:t>Ultra Massively Multiplayer Game</a:t>
            </a:r>
          </a:p>
        </p:txBody>
      </p:sp>
      <p:pic>
        <p:nvPicPr>
          <p:cNvPr id="3" name="Picture Placeholder 2"/>
          <p:cNvPicPr>
            <a:picLocks noGrp="1" noChangeAspect="1"/>
          </p:cNvPicPr>
          <p:nvPr>
            <p:ph type="pic" sz="quarter" idx="10"/>
          </p:nvPr>
        </p:nvPicPr>
        <p:blipFill>
          <a:blip r:embed="rId3"/>
          <a:stretch>
            <a:fillRect/>
          </a:stretch>
        </p:blipFill>
        <p:spPr>
          <a:xfrm>
            <a:off x="6219825" y="24742"/>
            <a:ext cx="6216649" cy="6943103"/>
          </a:xfrm>
        </p:spPr>
      </p:pic>
      <p:sp>
        <p:nvSpPr>
          <p:cNvPr id="4" name="TextBox 3"/>
          <p:cNvSpPr txBox="1"/>
          <p:nvPr/>
        </p:nvSpPr>
        <p:spPr>
          <a:xfrm>
            <a:off x="6219826" y="6655572"/>
            <a:ext cx="6216650" cy="337015"/>
          </a:xfrm>
          <a:prstGeom prst="rect">
            <a:avLst/>
          </a:prstGeom>
          <a:noFill/>
        </p:spPr>
        <p:txBody>
          <a:bodyPr wrap="square" lIns="91440" tIns="91440" rIns="91440" bIns="9144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a:ea typeface="+mn-ea"/>
                <a:cs typeface="+mn-cs"/>
              </a:rPr>
              <a:t>Credit: NASA, ESA, S. Beckwith (</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STScI</a:t>
            </a:r>
            <a:r>
              <a:rPr kumimoji="0" lang="en-GB" sz="1100" b="0" i="0" u="none" strike="noStrike" kern="1200" cap="none" spc="0" normalizeH="0" baseline="0" noProof="0" dirty="0">
                <a:ln>
                  <a:noFill/>
                </a:ln>
                <a:solidFill>
                  <a:srgbClr val="FFFFFF"/>
                </a:solidFill>
                <a:effectLst/>
                <a:uLnTx/>
                <a:uFillTx/>
                <a:latin typeface="Segoe UI"/>
                <a:ea typeface="+mn-ea"/>
                <a:cs typeface="+mn-cs"/>
              </a:rPr>
              <a:t>), and The Hubble Heritage Team (</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STScI</a:t>
            </a:r>
            <a:r>
              <a:rPr kumimoji="0" lang="en-GB" sz="1100" b="0" i="0" u="none" strike="noStrike" kern="1200" cap="none" spc="0" normalizeH="0" baseline="0" noProof="0" dirty="0">
                <a:ln>
                  <a:noFill/>
                </a:ln>
                <a:solidFill>
                  <a:srgbClr val="FFFFFF"/>
                </a:solidFill>
                <a:effectLst/>
                <a:uLnTx/>
                <a:uFillTx/>
                <a:latin typeface="Segoe UI"/>
                <a:ea typeface="+mn-ea"/>
                <a:cs typeface="+mn-cs"/>
              </a:rPr>
              <a:t>/AURA)</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Content Placeholder 2"/>
          <p:cNvSpPr txBox="1">
            <a:spLocks/>
          </p:cNvSpPr>
          <p:nvPr/>
        </p:nvSpPr>
        <p:spPr>
          <a:xfrm>
            <a:off x="263807" y="2125662"/>
            <a:ext cx="5725830" cy="4648199"/>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Driven by human interaction</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 single contiguous universe</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Without artificial boundaries</a:t>
            </a: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8" name="Picture 7"/>
          <p:cNvPicPr>
            <a:picLocks noChangeAspect="1"/>
          </p:cNvPicPr>
          <p:nvPr/>
        </p:nvPicPr>
        <p:blipFill>
          <a:blip r:embed="rId4"/>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58778372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3062"/>
            <a:ext cx="5486399" cy="849463"/>
          </a:xfrm>
        </p:spPr>
        <p:txBody>
          <a:bodyPr/>
          <a:lstStyle/>
          <a:p>
            <a:r>
              <a:rPr lang="en-US" sz="4800" dirty="0"/>
              <a:t>Born in the cloud </a:t>
            </a:r>
          </a:p>
        </p:txBody>
      </p:sp>
      <p:pic>
        <p:nvPicPr>
          <p:cNvPr id="3" name="Picture Placeholder 2"/>
          <p:cNvPicPr>
            <a:picLocks noGrp="1" noChangeAspect="1"/>
          </p:cNvPicPr>
          <p:nvPr>
            <p:ph type="pic" sz="quarter" idx="10"/>
          </p:nvPr>
        </p:nvPicPr>
        <p:blipFill>
          <a:blip r:embed="rId3"/>
          <a:srcRect l="1380" r="1380"/>
          <a:stretch>
            <a:fillRect/>
          </a:stretch>
        </p:blipFill>
        <p:spPr/>
      </p:pic>
      <p:sp>
        <p:nvSpPr>
          <p:cNvPr id="4" name="TextBox 3"/>
          <p:cNvSpPr txBox="1"/>
          <p:nvPr/>
        </p:nvSpPr>
        <p:spPr>
          <a:xfrm>
            <a:off x="6219826" y="6655572"/>
            <a:ext cx="6216650" cy="337015"/>
          </a:xfrm>
          <a:prstGeom prst="rect">
            <a:avLst/>
          </a:prstGeom>
          <a:noFill/>
        </p:spPr>
        <p:txBody>
          <a:bodyPr wrap="square" lIns="91440" tIns="91440" rIns="91440" bIns="9144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a:ea typeface="+mn-ea"/>
                <a:cs typeface="+mn-cs"/>
              </a:rPr>
              <a:t>Credit: NASA and The Hubble Heritage Team (AURA/</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STScI</a:t>
            </a:r>
            <a:r>
              <a:rPr kumimoji="0" lang="en-GB" sz="1100" b="0" i="0" u="none" strike="noStrike" kern="1200" cap="none" spc="0" normalizeH="0" baseline="0" noProof="0" dirty="0">
                <a:ln>
                  <a:noFill/>
                </a:ln>
                <a:solidFill>
                  <a:srgbClr val="FFFFFF"/>
                </a:solidFill>
                <a:effectLst/>
                <a:uLnTx/>
                <a:uFillTx/>
                <a:latin typeface="Segoe UI"/>
                <a:ea typeface="+mn-ea"/>
                <a:cs typeface="+mn-cs"/>
              </a:rPr>
              <a:t>)</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Content Placeholder 2"/>
          <p:cNvSpPr txBox="1">
            <a:spLocks/>
          </p:cNvSpPr>
          <p:nvPr/>
        </p:nvSpPr>
        <p:spPr>
          <a:xfrm>
            <a:off x="263807" y="1809174"/>
            <a:ext cx="5725830" cy="496468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Servers are a resource</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Hyper scale</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High density</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Cost effective </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Unanticipated load handling</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endParaRPr kumimoji="0" lang="en-GB" sz="800" b="0" i="0" u="none" strike="noStrike" kern="1200" cap="none" spc="0" normalizeH="0" baseline="0" noProof="0" dirty="0">
              <a:ln>
                <a:noFill/>
              </a:ln>
              <a:solidFill>
                <a:srgbClr val="505050"/>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Fault tolerant</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Seamless user experience</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Always available</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endParaRPr kumimoji="0" lang="en-GB" sz="800" b="0" i="0" u="none" strike="noStrike" kern="1200" cap="none" spc="0" normalizeH="0" baseline="0" noProof="0" dirty="0">
              <a:ln>
                <a:noFill/>
              </a:ln>
              <a:solidFill>
                <a:srgbClr val="505050"/>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Individually upgradable</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Data scales with compute</a:t>
            </a: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7" name="Picture 6"/>
          <p:cNvPicPr>
            <a:picLocks noChangeAspect="1"/>
          </p:cNvPicPr>
          <p:nvPr/>
        </p:nvPicPr>
        <p:blipFill>
          <a:blip r:embed="rId4"/>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194684679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3062"/>
            <a:ext cx="5486399" cy="849463"/>
          </a:xfrm>
        </p:spPr>
        <p:txBody>
          <a:bodyPr/>
          <a:lstStyle/>
          <a:p>
            <a:r>
              <a:rPr lang="en-US" sz="4800" dirty="0"/>
              <a:t>High Performance</a:t>
            </a:r>
          </a:p>
        </p:txBody>
      </p:sp>
      <p:pic>
        <p:nvPicPr>
          <p:cNvPr id="3" name="Picture Placeholder 2"/>
          <p:cNvPicPr>
            <a:picLocks noGrp="1" noChangeAspect="1"/>
          </p:cNvPicPr>
          <p:nvPr>
            <p:ph type="pic" sz="quarter" idx="10"/>
          </p:nvPr>
        </p:nvPicPr>
        <p:blipFill>
          <a:blip r:embed="rId3"/>
          <a:stretch>
            <a:fillRect/>
          </a:stretch>
        </p:blipFill>
        <p:spPr>
          <a:xfrm>
            <a:off x="6219825" y="13938"/>
            <a:ext cx="6216650" cy="6964711"/>
          </a:xfrm>
        </p:spPr>
      </p:pic>
      <p:sp>
        <p:nvSpPr>
          <p:cNvPr id="4" name="TextBox 3"/>
          <p:cNvSpPr txBox="1"/>
          <p:nvPr/>
        </p:nvSpPr>
        <p:spPr>
          <a:xfrm>
            <a:off x="6219826" y="6655572"/>
            <a:ext cx="6216650" cy="337015"/>
          </a:xfrm>
          <a:prstGeom prst="rect">
            <a:avLst/>
          </a:prstGeom>
          <a:noFill/>
        </p:spPr>
        <p:txBody>
          <a:bodyPr wrap="square" lIns="91440" tIns="91440" rIns="91440" bIns="9144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a:ea typeface="+mn-ea"/>
                <a:cs typeface="+mn-cs"/>
              </a:rPr>
              <a:t>Credit: ESO/L. </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Calçada</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Content Placeholder 2"/>
          <p:cNvSpPr txBox="1">
            <a:spLocks/>
          </p:cNvSpPr>
          <p:nvPr/>
        </p:nvSpPr>
        <p:spPr>
          <a:xfrm>
            <a:off x="263807" y="1809174"/>
            <a:ext cx="5725830" cy="496468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Empire building, economic price wars, real-time space </a:t>
            </a:r>
            <a:r>
              <a:rPr kumimoji="0" lang="en-US" sz="2400" b="0" i="1" u="none" strike="noStrike" kern="1200" cap="none" spc="0" normalizeH="0" baseline="0" noProof="0" dirty="0">
                <a:ln>
                  <a:noFill/>
                </a:ln>
                <a:solidFill>
                  <a:srgbClr val="505050"/>
                </a:solidFill>
                <a:effectLst/>
                <a:uLnTx/>
                <a:uFillTx/>
                <a:latin typeface="Segoe UI Light"/>
                <a:ea typeface="+mn-ea"/>
                <a:cs typeface="+mn-cs"/>
              </a:rPr>
              <a:t>twitch</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-combat.</a:t>
            </a:r>
            <a:br>
              <a:rPr kumimoji="0" lang="en-US" sz="2400" b="0" i="0" u="none" strike="noStrike" kern="1200" cap="none" spc="0" normalizeH="0" baseline="0" noProof="0" dirty="0">
                <a:ln>
                  <a:noFill/>
                </a:ln>
                <a:solidFill>
                  <a:srgbClr val="505050"/>
                </a:solidFill>
                <a:effectLst/>
                <a:uLnTx/>
                <a:uFillTx/>
                <a:latin typeface="Segoe UI Light"/>
                <a:ea typeface="+mn-ea"/>
                <a:cs typeface="+mn-cs"/>
              </a:rPr>
            </a:b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Millions of players concurrently in single contiguous universe.</a:t>
            </a:r>
            <a:br>
              <a:rPr kumimoji="0" lang="en-US" sz="2400" b="0" i="0" u="none" strike="noStrike" kern="1200" cap="none" spc="0" normalizeH="0" baseline="0" noProof="0" dirty="0">
                <a:ln>
                  <a:noFill/>
                </a:ln>
                <a:solidFill>
                  <a:srgbClr val="505050"/>
                </a:solidFill>
                <a:effectLst/>
                <a:uLnTx/>
                <a:uFillTx/>
                <a:latin typeface="Segoe UI Light"/>
                <a:ea typeface="+mn-ea"/>
                <a:cs typeface="+mn-cs"/>
              </a:rPr>
            </a:b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50,000+ simultaneous players, real-time in the same battle.</a:t>
            </a:r>
            <a:br>
              <a:rPr kumimoji="0" lang="en-GB" sz="2400" b="0" i="0" u="none" strike="noStrike" kern="1200" cap="none" spc="0" normalizeH="0" baseline="0" noProof="0" dirty="0">
                <a:ln>
                  <a:noFill/>
                </a:ln>
                <a:solidFill>
                  <a:srgbClr val="505050"/>
                </a:solidFill>
                <a:effectLst/>
                <a:uLnTx/>
                <a:uFillTx/>
                <a:latin typeface="Segoe UI Light"/>
                <a:ea typeface="+mn-ea"/>
                <a:cs typeface="+mn-cs"/>
              </a:rPr>
            </a:br>
            <a:endParaRPr kumimoji="0" lang="en-GB"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267 million networked application messages per second. (23 trillion per day)</a:t>
            </a:r>
          </a:p>
        </p:txBody>
      </p:sp>
      <p:pic>
        <p:nvPicPr>
          <p:cNvPr id="7" name="Picture 6"/>
          <p:cNvPicPr>
            <a:picLocks noChangeAspect="1"/>
          </p:cNvPicPr>
          <p:nvPr/>
        </p:nvPicPr>
        <p:blipFill>
          <a:blip r:embed="rId4"/>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101049751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637106" y="1086292"/>
            <a:ext cx="9988956" cy="5556411"/>
          </a:xfrm>
          <a:prstGeom prst="roundRect">
            <a:avLst/>
          </a:prstGeom>
          <a:solidFill>
            <a:srgbClr val="FFFFFF">
              <a:lumMod val="75000"/>
            </a:srgbClr>
          </a:solidFill>
          <a:ln w="22225" cap="flat" cmpd="sng" algn="ctr">
            <a:solidFill>
              <a:srgbClr val="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5" name="Straight Arrow Connector 4"/>
          <p:cNvCxnSpPr/>
          <p:nvPr/>
        </p:nvCxnSpPr>
        <p:spPr>
          <a:xfrm flipH="1" flipV="1">
            <a:off x="2681423" y="2873007"/>
            <a:ext cx="1" cy="1679709"/>
          </a:xfrm>
          <a:prstGeom prst="straightConnector1">
            <a:avLst/>
          </a:prstGeom>
          <a:noFill/>
          <a:ln w="53975" cap="flat" cmpd="sng" algn="ctr">
            <a:solidFill>
              <a:srgbClr val="FFFFFF"/>
            </a:solidFill>
            <a:prstDash val="solid"/>
            <a:miter lim="800000"/>
            <a:tailEnd type="triangle"/>
          </a:ln>
          <a:effectLst/>
        </p:spPr>
      </p:cxnSp>
      <p:cxnSp>
        <p:nvCxnSpPr>
          <p:cNvPr id="6" name="Straight Arrow Connector 5"/>
          <p:cNvCxnSpPr/>
          <p:nvPr/>
        </p:nvCxnSpPr>
        <p:spPr>
          <a:xfrm flipH="1">
            <a:off x="6924803" y="771755"/>
            <a:ext cx="8210" cy="733394"/>
          </a:xfrm>
          <a:prstGeom prst="straightConnector1">
            <a:avLst/>
          </a:prstGeom>
          <a:noFill/>
          <a:ln w="53975" cap="flat" cmpd="sng" algn="ctr">
            <a:solidFill>
              <a:srgbClr val="FFFFFF"/>
            </a:solidFill>
            <a:prstDash val="solid"/>
            <a:miter lim="800000"/>
            <a:tailEnd type="triangle"/>
          </a:ln>
          <a:effectLst/>
        </p:spPr>
      </p:cxnSp>
      <p:sp>
        <p:nvSpPr>
          <p:cNvPr id="7" name="TextBox 6"/>
          <p:cNvSpPr txBox="1"/>
          <p:nvPr/>
        </p:nvSpPr>
        <p:spPr>
          <a:xfrm>
            <a:off x="4368238" y="715230"/>
            <a:ext cx="247786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 Fabric Cluster</a:t>
            </a:r>
          </a:p>
        </p:txBody>
      </p:sp>
      <p:cxnSp>
        <p:nvCxnSpPr>
          <p:cNvPr id="8" name="Straight Arrow Connector 7"/>
          <p:cNvCxnSpPr/>
          <p:nvPr/>
        </p:nvCxnSpPr>
        <p:spPr>
          <a:xfrm flipH="1">
            <a:off x="3379410" y="5538014"/>
            <a:ext cx="474478" cy="0"/>
          </a:xfrm>
          <a:prstGeom prst="straightConnector1">
            <a:avLst/>
          </a:prstGeom>
          <a:noFill/>
          <a:ln w="53975" cap="flat" cmpd="sng" algn="ctr">
            <a:solidFill>
              <a:srgbClr val="FFFFFF"/>
            </a:solidFill>
            <a:prstDash val="solid"/>
            <a:miter lim="800000"/>
            <a:tailEnd type="triangle"/>
          </a:ln>
          <a:effectLst/>
        </p:spPr>
      </p:cxnSp>
      <p:sp>
        <p:nvSpPr>
          <p:cNvPr id="9" name="Title 2"/>
          <p:cNvSpPr txBox="1">
            <a:spLocks/>
          </p:cNvSpPr>
          <p:nvPr/>
        </p:nvSpPr>
        <p:spPr>
          <a:xfrm>
            <a:off x="180053" y="76448"/>
            <a:ext cx="9953700" cy="519079"/>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400" b="0" i="0" u="none" strike="noStrike" kern="1200" cap="none" spc="-102" normalizeH="0" baseline="0" noProof="0" dirty="0">
                <a:ln w="3175">
                  <a:noFill/>
                </a:ln>
                <a:solidFill>
                  <a:srgbClr val="505050"/>
                </a:solidFill>
                <a:effectLst/>
                <a:uLnTx/>
                <a:uFillTx/>
                <a:latin typeface="Segoe UI Light"/>
                <a:ea typeface="MS PGothic" panose="020B0600070205080204" pitchFamily="34" charset="-128"/>
                <a:cs typeface="Segoe UI" pitchFamily="34" charset="0"/>
              </a:rPr>
              <a:t>Age of Ascent Architecture</a:t>
            </a:r>
          </a:p>
        </p:txBody>
      </p:sp>
      <p:grpSp>
        <p:nvGrpSpPr>
          <p:cNvPr id="10" name="Group 9"/>
          <p:cNvGrpSpPr/>
          <p:nvPr/>
        </p:nvGrpSpPr>
        <p:grpSpPr>
          <a:xfrm>
            <a:off x="2009362" y="4668737"/>
            <a:ext cx="1380344" cy="1908172"/>
            <a:chOff x="1683549" y="3907995"/>
            <a:chExt cx="1380344" cy="1908172"/>
          </a:xfrm>
        </p:grpSpPr>
        <p:grpSp>
          <p:nvGrpSpPr>
            <p:cNvPr id="11" name="Group 10"/>
            <p:cNvGrpSpPr/>
            <p:nvPr/>
          </p:nvGrpSpPr>
          <p:grpSpPr>
            <a:xfrm>
              <a:off x="1683549" y="3907995"/>
              <a:ext cx="1380344" cy="1908172"/>
              <a:chOff x="4046599" y="1478501"/>
              <a:chExt cx="2225689" cy="630439"/>
            </a:xfrm>
          </p:grpSpPr>
          <p:sp>
            <p:nvSpPr>
              <p:cNvPr id="16" name="TextBox 15"/>
              <p:cNvSpPr txBox="1"/>
              <p:nvPr/>
            </p:nvSpPr>
            <p:spPr>
              <a:xfrm>
                <a:off x="4046599" y="1857776"/>
                <a:ext cx="2225689" cy="251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Spatial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(In Space)</a:t>
                </a:r>
              </a:p>
            </p:txBody>
          </p:sp>
          <p:sp>
            <p:nvSpPr>
              <p:cNvPr id="17" name="Rounded Rectangle 16"/>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2" name="Group 11"/>
            <p:cNvGrpSpPr/>
            <p:nvPr/>
          </p:nvGrpSpPr>
          <p:grpSpPr>
            <a:xfrm>
              <a:off x="1864892" y="4030662"/>
              <a:ext cx="987565" cy="871427"/>
              <a:chOff x="10134831" y="5815300"/>
              <a:chExt cx="987565" cy="871427"/>
            </a:xfrm>
          </p:grpSpPr>
          <p:sp>
            <p:nvSpPr>
              <p:cNvPr id="13" name="Hexagon 12"/>
              <p:cNvSpPr>
                <a:spLocks noChangeAspect="1"/>
              </p:cNvSpPr>
              <p:nvPr/>
            </p:nvSpPr>
            <p:spPr bwMode="auto">
              <a:xfrm>
                <a:off x="10134831" y="5815300"/>
                <a:ext cx="987565" cy="871427"/>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4" name="Flowchart: Magnetic Disk 13"/>
              <p:cNvSpPr/>
              <p:nvPr/>
            </p:nvSpPr>
            <p:spPr>
              <a:xfrm>
                <a:off x="10495980" y="6392055"/>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0466204" y="6014280"/>
                <a:ext cx="340757" cy="26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18" name="Straight Arrow Connector 17"/>
          <p:cNvCxnSpPr/>
          <p:nvPr/>
        </p:nvCxnSpPr>
        <p:spPr>
          <a:xfrm flipV="1">
            <a:off x="4839546" y="2544852"/>
            <a:ext cx="1733770" cy="825428"/>
          </a:xfrm>
          <a:prstGeom prst="straightConnector1">
            <a:avLst/>
          </a:prstGeom>
          <a:noFill/>
          <a:ln w="53975" cap="flat" cmpd="sng" algn="ctr">
            <a:solidFill>
              <a:srgbClr val="00B050"/>
            </a:solidFill>
            <a:prstDash val="solid"/>
            <a:miter lim="800000"/>
            <a:headEnd type="triangle"/>
            <a:tailEnd type="triangle"/>
          </a:ln>
          <a:effectLst/>
        </p:spPr>
      </p:cxnSp>
      <p:grpSp>
        <p:nvGrpSpPr>
          <p:cNvPr id="19" name="Group 18"/>
          <p:cNvGrpSpPr/>
          <p:nvPr/>
        </p:nvGrpSpPr>
        <p:grpSpPr>
          <a:xfrm>
            <a:off x="2009361" y="1507308"/>
            <a:ext cx="2535037" cy="1166719"/>
            <a:chOff x="1718562" y="1939806"/>
            <a:chExt cx="2535037" cy="1166719"/>
          </a:xfrm>
        </p:grpSpPr>
        <p:sp>
          <p:nvSpPr>
            <p:cNvPr id="20" name="Hexagon 19"/>
            <p:cNvSpPr>
              <a:spLocks noChangeAspect="1"/>
            </p:cNvSpPr>
            <p:nvPr/>
          </p:nvSpPr>
          <p:spPr bwMode="auto">
            <a:xfrm>
              <a:off x="1943306" y="2120340"/>
              <a:ext cx="903330" cy="820884"/>
            </a:xfrm>
            <a:prstGeom prst="hexagon">
              <a:avLst/>
            </a:prstGeom>
            <a:solidFill>
              <a:srgbClr val="9C6CD2"/>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2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22" name="Group 21"/>
            <p:cNvGrpSpPr/>
            <p:nvPr/>
          </p:nvGrpSpPr>
          <p:grpSpPr>
            <a:xfrm>
              <a:off x="1718562" y="1939806"/>
              <a:ext cx="2535037" cy="1166719"/>
              <a:chOff x="4054450" y="1478501"/>
              <a:chExt cx="4087534" cy="385471"/>
            </a:xfrm>
          </p:grpSpPr>
          <p:sp>
            <p:nvSpPr>
              <p:cNvPr id="23" name="TextBox 22"/>
              <p:cNvSpPr txBox="1"/>
              <p:nvPr/>
            </p:nvSpPr>
            <p:spPr>
              <a:xfrm>
                <a:off x="6238814" y="1546284"/>
                <a:ext cx="1903170" cy="22574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Gaia (stateless)</a:t>
                </a:r>
              </a:p>
            </p:txBody>
          </p:sp>
          <p:sp>
            <p:nvSpPr>
              <p:cNvPr id="24" name="Rounded Rectangle 23"/>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25" name="Group 24"/>
          <p:cNvGrpSpPr/>
          <p:nvPr/>
        </p:nvGrpSpPr>
        <p:grpSpPr>
          <a:xfrm>
            <a:off x="3899664" y="5016213"/>
            <a:ext cx="3833891" cy="1637331"/>
            <a:chOff x="4247365" y="4318414"/>
            <a:chExt cx="3833891" cy="1637331"/>
          </a:xfrm>
        </p:grpSpPr>
        <p:grpSp>
          <p:nvGrpSpPr>
            <p:cNvPr id="26" name="Group 25"/>
            <p:cNvGrpSpPr/>
            <p:nvPr/>
          </p:nvGrpSpPr>
          <p:grpSpPr>
            <a:xfrm>
              <a:off x="4482231" y="4456751"/>
              <a:ext cx="903330" cy="820884"/>
              <a:chOff x="4482231" y="4456751"/>
              <a:chExt cx="903330" cy="820884"/>
            </a:xfrm>
          </p:grpSpPr>
          <p:grpSp>
            <p:nvGrpSpPr>
              <p:cNvPr id="40" name="Group 39"/>
              <p:cNvGrpSpPr/>
              <p:nvPr/>
            </p:nvGrpSpPr>
            <p:grpSpPr>
              <a:xfrm>
                <a:off x="4482231" y="4456751"/>
                <a:ext cx="903330" cy="820884"/>
                <a:chOff x="8614587" y="2125678"/>
                <a:chExt cx="1076510" cy="1007092"/>
              </a:xfrm>
            </p:grpSpPr>
            <p:sp>
              <p:nvSpPr>
                <p:cNvPr id="42" name="Hexagon 4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Flowchart: Magnetic Disk 40"/>
              <p:cNvSpPr/>
              <p:nvPr/>
            </p:nvSpPr>
            <p:spPr>
              <a:xfrm>
                <a:off x="4794915"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7" name="Group 26"/>
            <p:cNvGrpSpPr/>
            <p:nvPr/>
          </p:nvGrpSpPr>
          <p:grpSpPr>
            <a:xfrm>
              <a:off x="4247365" y="4318414"/>
              <a:ext cx="3833891" cy="1637331"/>
              <a:chOff x="4054450" y="1478501"/>
              <a:chExt cx="2360979" cy="540956"/>
            </a:xfrm>
          </p:grpSpPr>
          <p:sp>
            <p:nvSpPr>
              <p:cNvPr id="38" name="TextBox 3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Trade	          Inventory        Production</a:t>
                </a:r>
              </a:p>
            </p:txBody>
          </p:sp>
          <p:sp>
            <p:nvSpPr>
              <p:cNvPr id="39" name="Rounded Rectangle 3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28" name="Group 27"/>
            <p:cNvGrpSpPr/>
            <p:nvPr/>
          </p:nvGrpSpPr>
          <p:grpSpPr>
            <a:xfrm>
              <a:off x="5708236" y="4462680"/>
              <a:ext cx="903330" cy="820884"/>
              <a:chOff x="5708236" y="4462680"/>
              <a:chExt cx="903330" cy="820884"/>
            </a:xfrm>
          </p:grpSpPr>
          <p:grpSp>
            <p:nvGrpSpPr>
              <p:cNvPr id="34" name="Group 33"/>
              <p:cNvGrpSpPr/>
              <p:nvPr/>
            </p:nvGrpSpPr>
            <p:grpSpPr>
              <a:xfrm>
                <a:off x="5708236" y="4462680"/>
                <a:ext cx="903330" cy="820884"/>
                <a:chOff x="8614587" y="2125678"/>
                <a:chExt cx="1076510" cy="1007092"/>
              </a:xfrm>
            </p:grpSpPr>
            <p:sp>
              <p:nvSpPr>
                <p:cNvPr id="36" name="Hexagon 3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Flowchart: Magnetic Disk 34"/>
              <p:cNvSpPr/>
              <p:nvPr/>
            </p:nvSpPr>
            <p:spPr>
              <a:xfrm>
                <a:off x="6020920" y="4934089"/>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9" name="Group 28"/>
            <p:cNvGrpSpPr/>
            <p:nvPr/>
          </p:nvGrpSpPr>
          <p:grpSpPr>
            <a:xfrm>
              <a:off x="6901507" y="4456751"/>
              <a:ext cx="903330" cy="820884"/>
              <a:chOff x="6901507" y="4456751"/>
              <a:chExt cx="903330" cy="820884"/>
            </a:xfrm>
          </p:grpSpPr>
          <p:grpSp>
            <p:nvGrpSpPr>
              <p:cNvPr id="30" name="Group 29"/>
              <p:cNvGrpSpPr/>
              <p:nvPr/>
            </p:nvGrpSpPr>
            <p:grpSpPr>
              <a:xfrm>
                <a:off x="6901507" y="4456751"/>
                <a:ext cx="903330" cy="820884"/>
                <a:chOff x="8614587" y="2125678"/>
                <a:chExt cx="1076510" cy="1007092"/>
              </a:xfrm>
            </p:grpSpPr>
            <p:sp>
              <p:nvSpPr>
                <p:cNvPr id="32" name="Hexagon 3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Flowchart: Magnetic Disk 30"/>
              <p:cNvSpPr/>
              <p:nvPr/>
            </p:nvSpPr>
            <p:spPr>
              <a:xfrm>
                <a:off x="7214191"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44" name="Group 43"/>
          <p:cNvGrpSpPr/>
          <p:nvPr/>
        </p:nvGrpSpPr>
        <p:grpSpPr>
          <a:xfrm>
            <a:off x="10003044" y="5022455"/>
            <a:ext cx="1387662" cy="1637328"/>
            <a:chOff x="5135376" y="1807960"/>
            <a:chExt cx="1387662" cy="1637328"/>
          </a:xfrm>
        </p:grpSpPr>
        <p:grpSp>
          <p:nvGrpSpPr>
            <p:cNvPr id="45" name="Group 44"/>
            <p:cNvGrpSpPr/>
            <p:nvPr/>
          </p:nvGrpSpPr>
          <p:grpSpPr>
            <a:xfrm>
              <a:off x="5135376" y="1807960"/>
              <a:ext cx="1387662" cy="1637328"/>
              <a:chOff x="4054450" y="1478501"/>
              <a:chExt cx="2360979" cy="540955"/>
            </a:xfrm>
          </p:grpSpPr>
          <p:sp>
            <p:nvSpPr>
              <p:cNvPr id="50" name="TextBox 49"/>
              <p:cNvSpPr txBox="1"/>
              <p:nvPr/>
            </p:nvSpPr>
            <p:spPr>
              <a:xfrm>
                <a:off x="4054450" y="1857775"/>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Comms</a:t>
                </a:r>
              </a:p>
            </p:txBody>
          </p:sp>
          <p:sp>
            <p:nvSpPr>
              <p:cNvPr id="51" name="Rounded Rectangle 5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46" name="Group 45"/>
            <p:cNvGrpSpPr/>
            <p:nvPr/>
          </p:nvGrpSpPr>
          <p:grpSpPr>
            <a:xfrm>
              <a:off x="5382406" y="1978659"/>
              <a:ext cx="903330" cy="820884"/>
              <a:chOff x="8614587" y="2125678"/>
              <a:chExt cx="1076510" cy="1007092"/>
            </a:xfrm>
          </p:grpSpPr>
          <p:sp>
            <p:nvSpPr>
              <p:cNvPr id="48" name="Hexagon 4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Flowchart: Magnetic Disk 4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52" name="Group 51"/>
          <p:cNvGrpSpPr/>
          <p:nvPr/>
        </p:nvGrpSpPr>
        <p:grpSpPr>
          <a:xfrm>
            <a:off x="8419294" y="5028181"/>
            <a:ext cx="1387662" cy="1637331"/>
            <a:chOff x="5135376" y="1807960"/>
            <a:chExt cx="1387662" cy="1637331"/>
          </a:xfrm>
        </p:grpSpPr>
        <p:grpSp>
          <p:nvGrpSpPr>
            <p:cNvPr id="53" name="Group 52"/>
            <p:cNvGrpSpPr/>
            <p:nvPr/>
          </p:nvGrpSpPr>
          <p:grpSpPr>
            <a:xfrm>
              <a:off x="5135376" y="1807960"/>
              <a:ext cx="1387662" cy="1637331"/>
              <a:chOff x="4054450" y="1478501"/>
              <a:chExt cx="2360979" cy="540956"/>
            </a:xfrm>
          </p:grpSpPr>
          <p:sp>
            <p:nvSpPr>
              <p:cNvPr id="58" name="TextBox 5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Navigation</a:t>
                </a:r>
              </a:p>
            </p:txBody>
          </p:sp>
          <p:sp>
            <p:nvSpPr>
              <p:cNvPr id="59" name="Rounded Rectangle 5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54" name="Group 53"/>
            <p:cNvGrpSpPr/>
            <p:nvPr/>
          </p:nvGrpSpPr>
          <p:grpSpPr>
            <a:xfrm>
              <a:off x="5382406" y="1978659"/>
              <a:ext cx="903330" cy="820884"/>
              <a:chOff x="8614587" y="2125678"/>
              <a:chExt cx="1076510" cy="1007092"/>
            </a:xfrm>
          </p:grpSpPr>
          <p:sp>
            <p:nvSpPr>
              <p:cNvPr id="56" name="Hexagon 5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5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Flowchart: Magnetic Disk 5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0" name="Group 59"/>
          <p:cNvGrpSpPr/>
          <p:nvPr/>
        </p:nvGrpSpPr>
        <p:grpSpPr>
          <a:xfrm>
            <a:off x="5439726" y="3233807"/>
            <a:ext cx="1387662" cy="1637331"/>
            <a:chOff x="5135376" y="1807960"/>
            <a:chExt cx="1387662" cy="1637331"/>
          </a:xfrm>
        </p:grpSpPr>
        <p:grpSp>
          <p:nvGrpSpPr>
            <p:cNvPr id="61" name="Group 60"/>
            <p:cNvGrpSpPr/>
            <p:nvPr/>
          </p:nvGrpSpPr>
          <p:grpSpPr>
            <a:xfrm>
              <a:off x="5135376" y="1807960"/>
              <a:ext cx="1387662" cy="1637331"/>
              <a:chOff x="4054450" y="1478501"/>
              <a:chExt cx="2360979" cy="540956"/>
            </a:xfrm>
          </p:grpSpPr>
          <p:sp>
            <p:nvSpPr>
              <p:cNvPr id="66" name="TextBox 65"/>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Player</a:t>
                </a:r>
              </a:p>
            </p:txBody>
          </p:sp>
          <p:sp>
            <p:nvSpPr>
              <p:cNvPr id="67" name="Rounded Rectangle 66"/>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62" name="Group 61"/>
            <p:cNvGrpSpPr/>
            <p:nvPr/>
          </p:nvGrpSpPr>
          <p:grpSpPr>
            <a:xfrm>
              <a:off x="5382406" y="1978659"/>
              <a:ext cx="903330" cy="820884"/>
              <a:chOff x="8614587" y="2125678"/>
              <a:chExt cx="1076510" cy="1007092"/>
            </a:xfrm>
          </p:grpSpPr>
          <p:sp>
            <p:nvSpPr>
              <p:cNvPr id="64" name="Hexagon 63"/>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6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Flowchart: Magnetic Disk 62"/>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8" name="Group 67"/>
          <p:cNvGrpSpPr/>
          <p:nvPr/>
        </p:nvGrpSpPr>
        <p:grpSpPr>
          <a:xfrm>
            <a:off x="3899664" y="3222390"/>
            <a:ext cx="1387662" cy="1637331"/>
            <a:chOff x="5135376" y="1807960"/>
            <a:chExt cx="1387662" cy="1637331"/>
          </a:xfrm>
        </p:grpSpPr>
        <p:grpSp>
          <p:nvGrpSpPr>
            <p:cNvPr id="69" name="Group 68"/>
            <p:cNvGrpSpPr/>
            <p:nvPr/>
          </p:nvGrpSpPr>
          <p:grpSpPr>
            <a:xfrm>
              <a:off x="5135376" y="1807960"/>
              <a:ext cx="1387662" cy="1637331"/>
              <a:chOff x="4054450" y="1478501"/>
              <a:chExt cx="2360979" cy="540956"/>
            </a:xfrm>
          </p:grpSpPr>
          <p:sp>
            <p:nvSpPr>
              <p:cNvPr id="74" name="TextBox 73"/>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Account</a:t>
                </a:r>
              </a:p>
            </p:txBody>
          </p:sp>
          <p:sp>
            <p:nvSpPr>
              <p:cNvPr id="75" name="Rounded Rectangle 74"/>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0" name="Group 69"/>
            <p:cNvGrpSpPr/>
            <p:nvPr/>
          </p:nvGrpSpPr>
          <p:grpSpPr>
            <a:xfrm>
              <a:off x="5382406" y="1978659"/>
              <a:ext cx="903330" cy="820884"/>
              <a:chOff x="8614587" y="2125678"/>
              <a:chExt cx="1076510" cy="1007092"/>
            </a:xfrm>
          </p:grpSpPr>
          <p:sp>
            <p:nvSpPr>
              <p:cNvPr id="72" name="Hexagon 7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7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Flowchart: Magnetic Disk 70"/>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76" name="Group 75"/>
          <p:cNvGrpSpPr/>
          <p:nvPr/>
        </p:nvGrpSpPr>
        <p:grpSpPr>
          <a:xfrm>
            <a:off x="8479044" y="3238457"/>
            <a:ext cx="1387662" cy="1637331"/>
            <a:chOff x="5135376" y="1807960"/>
            <a:chExt cx="1387662" cy="1637331"/>
          </a:xfrm>
        </p:grpSpPr>
        <p:grpSp>
          <p:nvGrpSpPr>
            <p:cNvPr id="77" name="Group 76"/>
            <p:cNvGrpSpPr/>
            <p:nvPr/>
          </p:nvGrpSpPr>
          <p:grpSpPr>
            <a:xfrm>
              <a:off x="5135376" y="1807960"/>
              <a:ext cx="1387662" cy="1637331"/>
              <a:chOff x="4054450" y="1478501"/>
              <a:chExt cx="2360979" cy="540956"/>
            </a:xfrm>
          </p:grpSpPr>
          <p:sp>
            <p:nvSpPr>
              <p:cNvPr id="82" name="TextBox 81"/>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Crew</a:t>
                </a:r>
              </a:p>
            </p:txBody>
          </p:sp>
          <p:sp>
            <p:nvSpPr>
              <p:cNvPr id="83" name="Rounded Rectangle 8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8" name="Group 77"/>
            <p:cNvGrpSpPr/>
            <p:nvPr/>
          </p:nvGrpSpPr>
          <p:grpSpPr>
            <a:xfrm>
              <a:off x="5382406" y="1978659"/>
              <a:ext cx="903330" cy="820884"/>
              <a:chOff x="8614587" y="2125678"/>
              <a:chExt cx="1076510" cy="1007092"/>
            </a:xfrm>
          </p:grpSpPr>
          <p:sp>
            <p:nvSpPr>
              <p:cNvPr id="80" name="Hexagon 79"/>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 name="Flowchart: Magnetic Disk 7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84" name="Group 83"/>
          <p:cNvGrpSpPr/>
          <p:nvPr/>
        </p:nvGrpSpPr>
        <p:grpSpPr>
          <a:xfrm>
            <a:off x="6963726" y="3238416"/>
            <a:ext cx="1514930" cy="1637331"/>
            <a:chOff x="5135376" y="1807960"/>
            <a:chExt cx="1514930" cy="1637331"/>
          </a:xfrm>
        </p:grpSpPr>
        <p:grpSp>
          <p:nvGrpSpPr>
            <p:cNvPr id="85" name="Group 84"/>
            <p:cNvGrpSpPr/>
            <p:nvPr/>
          </p:nvGrpSpPr>
          <p:grpSpPr>
            <a:xfrm>
              <a:off x="5135376" y="1807960"/>
              <a:ext cx="1514930" cy="1637331"/>
              <a:chOff x="4054450" y="1478501"/>
              <a:chExt cx="2577513" cy="540956"/>
            </a:xfrm>
          </p:grpSpPr>
          <p:sp>
            <p:nvSpPr>
              <p:cNvPr id="90" name="TextBox 89"/>
              <p:cNvSpPr txBox="1"/>
              <p:nvPr/>
            </p:nvSpPr>
            <p:spPr>
              <a:xfrm>
                <a:off x="4054450" y="1857776"/>
                <a:ext cx="2577513"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Commerce</a:t>
                </a:r>
              </a:p>
            </p:txBody>
          </p:sp>
          <p:sp>
            <p:nvSpPr>
              <p:cNvPr id="91" name="Rounded Rectangle 9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86" name="Group 85"/>
            <p:cNvGrpSpPr/>
            <p:nvPr/>
          </p:nvGrpSpPr>
          <p:grpSpPr>
            <a:xfrm>
              <a:off x="5382406" y="1978659"/>
              <a:ext cx="903330" cy="820884"/>
              <a:chOff x="8614587" y="2125678"/>
              <a:chExt cx="1076510" cy="1007092"/>
            </a:xfrm>
          </p:grpSpPr>
          <p:sp>
            <p:nvSpPr>
              <p:cNvPr id="88" name="Hexagon 8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Flowchart: Magnetic Disk 8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92" name="Group 91"/>
          <p:cNvGrpSpPr/>
          <p:nvPr/>
        </p:nvGrpSpPr>
        <p:grpSpPr>
          <a:xfrm>
            <a:off x="10003044" y="3236379"/>
            <a:ext cx="1387662" cy="1637331"/>
            <a:chOff x="5135376" y="1807960"/>
            <a:chExt cx="1387662" cy="1637331"/>
          </a:xfrm>
        </p:grpSpPr>
        <p:grpSp>
          <p:nvGrpSpPr>
            <p:cNvPr id="93" name="Group 92"/>
            <p:cNvGrpSpPr/>
            <p:nvPr/>
          </p:nvGrpSpPr>
          <p:grpSpPr>
            <a:xfrm>
              <a:off x="5135376" y="1807960"/>
              <a:ext cx="1387662" cy="1637331"/>
              <a:chOff x="4054450" y="1478501"/>
              <a:chExt cx="2360979" cy="540956"/>
            </a:xfrm>
          </p:grpSpPr>
          <p:sp>
            <p:nvSpPr>
              <p:cNvPr id="98" name="TextBox 9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Alliance</a:t>
                </a:r>
              </a:p>
            </p:txBody>
          </p:sp>
          <p:sp>
            <p:nvSpPr>
              <p:cNvPr id="99" name="Rounded Rectangle 9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94" name="Group 93"/>
            <p:cNvGrpSpPr/>
            <p:nvPr/>
          </p:nvGrpSpPr>
          <p:grpSpPr>
            <a:xfrm>
              <a:off x="5382406" y="1978659"/>
              <a:ext cx="903330" cy="820884"/>
              <a:chOff x="8614587" y="2125678"/>
              <a:chExt cx="1076510" cy="1007092"/>
            </a:xfrm>
          </p:grpSpPr>
          <p:sp>
            <p:nvSpPr>
              <p:cNvPr id="96" name="Hexagon 9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9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Flowchart: Magnetic Disk 9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00" name="Group 99"/>
          <p:cNvGrpSpPr/>
          <p:nvPr/>
        </p:nvGrpSpPr>
        <p:grpSpPr>
          <a:xfrm>
            <a:off x="5170853" y="1369377"/>
            <a:ext cx="2461226" cy="1166719"/>
            <a:chOff x="632811" y="1939806"/>
            <a:chExt cx="2461226" cy="1166719"/>
          </a:xfrm>
        </p:grpSpPr>
        <p:sp>
          <p:nvSpPr>
            <p:cNvPr id="101" name="Hexagon 100"/>
            <p:cNvSpPr>
              <a:spLocks noChangeAspect="1"/>
            </p:cNvSpPr>
            <p:nvPr/>
          </p:nvSpPr>
          <p:spPr bwMode="auto">
            <a:xfrm>
              <a:off x="1943306" y="2120340"/>
              <a:ext cx="903330" cy="820884"/>
            </a:xfrm>
            <a:prstGeom prst="hexagon">
              <a:avLst/>
            </a:prstGeom>
            <a:solidFill>
              <a:srgbClr val="5C2D91">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102"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103" name="Group 102"/>
            <p:cNvGrpSpPr/>
            <p:nvPr/>
          </p:nvGrpSpPr>
          <p:grpSpPr>
            <a:xfrm>
              <a:off x="632811" y="1939806"/>
              <a:ext cx="2461226" cy="1166719"/>
              <a:chOff x="2303767" y="1478501"/>
              <a:chExt cx="3968521" cy="385471"/>
            </a:xfrm>
          </p:grpSpPr>
          <p:sp>
            <p:nvSpPr>
              <p:cNvPr id="104" name="TextBox 103"/>
              <p:cNvSpPr txBox="1"/>
              <p:nvPr/>
            </p:nvSpPr>
            <p:spPr>
              <a:xfrm>
                <a:off x="2303767" y="1574191"/>
                <a:ext cx="2173097" cy="251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Avatar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(stateless)</a:t>
                </a:r>
              </a:p>
            </p:txBody>
          </p:sp>
          <p:sp>
            <p:nvSpPr>
              <p:cNvPr id="105" name="Rounded Rectangle 104"/>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106" name="Group 105"/>
          <p:cNvGrpSpPr/>
          <p:nvPr/>
        </p:nvGrpSpPr>
        <p:grpSpPr>
          <a:xfrm>
            <a:off x="8342706" y="1399685"/>
            <a:ext cx="1551737" cy="1570050"/>
            <a:chOff x="5135376" y="1807961"/>
            <a:chExt cx="1551737" cy="1570050"/>
          </a:xfrm>
        </p:grpSpPr>
        <p:grpSp>
          <p:nvGrpSpPr>
            <p:cNvPr id="107" name="Group 106"/>
            <p:cNvGrpSpPr/>
            <p:nvPr/>
          </p:nvGrpSpPr>
          <p:grpSpPr>
            <a:xfrm>
              <a:off x="5135376" y="1807961"/>
              <a:ext cx="1551737" cy="1570050"/>
              <a:chOff x="4054450" y="1478501"/>
              <a:chExt cx="2640137" cy="518727"/>
            </a:xfrm>
          </p:grpSpPr>
          <p:sp>
            <p:nvSpPr>
              <p:cNvPr id="112" name="TextBox 111"/>
              <p:cNvSpPr txBox="1"/>
              <p:nvPr/>
            </p:nvSpPr>
            <p:spPr>
              <a:xfrm>
                <a:off x="4333608" y="183554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AI</a:t>
                </a:r>
              </a:p>
            </p:txBody>
          </p:sp>
          <p:sp>
            <p:nvSpPr>
              <p:cNvPr id="113" name="Rounded Rectangle 11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8" name="Group 107"/>
            <p:cNvGrpSpPr/>
            <p:nvPr/>
          </p:nvGrpSpPr>
          <p:grpSpPr>
            <a:xfrm>
              <a:off x="5382406" y="1978659"/>
              <a:ext cx="903330" cy="820884"/>
              <a:chOff x="8614587" y="2125678"/>
              <a:chExt cx="1076510" cy="1007092"/>
            </a:xfrm>
          </p:grpSpPr>
          <p:sp>
            <p:nvSpPr>
              <p:cNvPr id="110" name="Hexagon 109"/>
              <p:cNvSpPr/>
              <p:nvPr/>
            </p:nvSpPr>
            <p:spPr bwMode="auto">
              <a:xfrm>
                <a:off x="8614587" y="2125678"/>
                <a:ext cx="1076510" cy="1007092"/>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9" name="Flowchart: Magnetic Disk 10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14" name="Group 113"/>
          <p:cNvGrpSpPr/>
          <p:nvPr/>
        </p:nvGrpSpPr>
        <p:grpSpPr>
          <a:xfrm>
            <a:off x="9893910" y="1399684"/>
            <a:ext cx="1418024" cy="1560334"/>
            <a:chOff x="5135376" y="1807960"/>
            <a:chExt cx="1418024" cy="1560334"/>
          </a:xfrm>
        </p:grpSpPr>
        <p:grpSp>
          <p:nvGrpSpPr>
            <p:cNvPr id="115" name="Group 114"/>
            <p:cNvGrpSpPr/>
            <p:nvPr/>
          </p:nvGrpSpPr>
          <p:grpSpPr>
            <a:xfrm>
              <a:off x="5135376" y="1807960"/>
              <a:ext cx="1418024" cy="1560334"/>
              <a:chOff x="4054450" y="1478501"/>
              <a:chExt cx="2412637" cy="515517"/>
            </a:xfrm>
          </p:grpSpPr>
          <p:sp>
            <p:nvSpPr>
              <p:cNvPr id="120" name="TextBox 119"/>
              <p:cNvSpPr txBox="1"/>
              <p:nvPr/>
            </p:nvSpPr>
            <p:spPr>
              <a:xfrm>
                <a:off x="4106108" y="183233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Events</a:t>
                </a:r>
              </a:p>
            </p:txBody>
          </p:sp>
          <p:sp>
            <p:nvSpPr>
              <p:cNvPr id="121" name="Rounded Rectangle 12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16" name="Group 115"/>
            <p:cNvGrpSpPr/>
            <p:nvPr/>
          </p:nvGrpSpPr>
          <p:grpSpPr>
            <a:xfrm>
              <a:off x="5382406" y="1978659"/>
              <a:ext cx="903330" cy="820884"/>
              <a:chOff x="8614587" y="2125678"/>
              <a:chExt cx="1076510" cy="1007092"/>
            </a:xfrm>
          </p:grpSpPr>
          <p:sp>
            <p:nvSpPr>
              <p:cNvPr id="118" name="Hexagon 117"/>
              <p:cNvSpPr/>
              <p:nvPr/>
            </p:nvSpPr>
            <p:spPr bwMode="auto">
              <a:xfrm>
                <a:off x="8614587" y="2125678"/>
                <a:ext cx="1076510" cy="1007092"/>
              </a:xfrm>
              <a:prstGeom prst="hexagon">
                <a:avLst/>
              </a:prstGeom>
              <a:solidFill>
                <a:srgbClr val="FFB900">
                  <a:lumMod val="75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7" name="Flowchart: Magnetic Disk 11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cxnSp>
        <p:nvCxnSpPr>
          <p:cNvPr id="122" name="Straight Arrow Connector 121"/>
          <p:cNvCxnSpPr>
            <a:stCxn id="64" idx="5"/>
          </p:cNvCxnSpPr>
          <p:nvPr/>
        </p:nvCxnSpPr>
        <p:spPr>
          <a:xfrm flipV="1">
            <a:off x="6384865" y="2544854"/>
            <a:ext cx="218813" cy="859652"/>
          </a:xfrm>
          <a:prstGeom prst="straightConnector1">
            <a:avLst/>
          </a:prstGeom>
          <a:noFill/>
          <a:ln w="53975" cap="flat" cmpd="sng" algn="ctr">
            <a:solidFill>
              <a:srgbClr val="00B050"/>
            </a:solidFill>
            <a:prstDash val="solid"/>
            <a:miter lim="800000"/>
            <a:headEnd type="triangle"/>
            <a:tailEnd type="triangle"/>
          </a:ln>
          <a:effectLst/>
        </p:spPr>
      </p:cxnSp>
      <p:cxnSp>
        <p:nvCxnSpPr>
          <p:cNvPr id="123" name="Straight Arrow Connector 122"/>
          <p:cNvCxnSpPr>
            <a:stCxn id="88" idx="4"/>
            <a:endCxn id="105" idx="2"/>
          </p:cNvCxnSpPr>
          <p:nvPr/>
        </p:nvCxnSpPr>
        <p:spPr>
          <a:xfrm flipH="1" flipV="1">
            <a:off x="6944342" y="2536096"/>
            <a:ext cx="471635" cy="873019"/>
          </a:xfrm>
          <a:prstGeom prst="straightConnector1">
            <a:avLst/>
          </a:prstGeom>
          <a:noFill/>
          <a:ln w="53975" cap="flat" cmpd="sng" algn="ctr">
            <a:solidFill>
              <a:srgbClr val="00B050"/>
            </a:solidFill>
            <a:prstDash val="solid"/>
            <a:miter lim="800000"/>
            <a:headEnd type="triangle"/>
            <a:tailEnd type="triangle"/>
          </a:ln>
          <a:effectLst/>
        </p:spPr>
      </p:cxnSp>
      <p:cxnSp>
        <p:nvCxnSpPr>
          <p:cNvPr id="124" name="Straight Arrow Connector 123"/>
          <p:cNvCxnSpPr>
            <a:stCxn id="80" idx="4"/>
          </p:cNvCxnSpPr>
          <p:nvPr/>
        </p:nvCxnSpPr>
        <p:spPr>
          <a:xfrm flipH="1" flipV="1">
            <a:off x="6974171" y="2544853"/>
            <a:ext cx="1957124" cy="864303"/>
          </a:xfrm>
          <a:prstGeom prst="straightConnector1">
            <a:avLst/>
          </a:prstGeom>
          <a:noFill/>
          <a:ln w="53975" cap="flat" cmpd="sng" algn="ctr">
            <a:solidFill>
              <a:srgbClr val="00B050"/>
            </a:solidFill>
            <a:prstDash val="solid"/>
            <a:miter lim="800000"/>
            <a:headEnd type="triangle"/>
            <a:tailEnd type="triangle"/>
          </a:ln>
          <a:effectLst/>
        </p:spPr>
      </p:cxnSp>
      <p:cxnSp>
        <p:nvCxnSpPr>
          <p:cNvPr id="125" name="Straight Arrow Connector 124"/>
          <p:cNvCxnSpPr>
            <a:stCxn id="96" idx="4"/>
          </p:cNvCxnSpPr>
          <p:nvPr/>
        </p:nvCxnSpPr>
        <p:spPr>
          <a:xfrm flipH="1" flipV="1">
            <a:off x="6974171" y="2557818"/>
            <a:ext cx="3481124" cy="849260"/>
          </a:xfrm>
          <a:prstGeom prst="straightConnector1">
            <a:avLst/>
          </a:prstGeom>
          <a:noFill/>
          <a:ln w="53975" cap="flat" cmpd="sng" algn="ctr">
            <a:solidFill>
              <a:srgbClr val="00B050"/>
            </a:solidFill>
            <a:prstDash val="solid"/>
            <a:miter lim="800000"/>
            <a:headEnd type="triangle"/>
            <a:tailEnd type="triangle"/>
          </a:ln>
          <a:effectLst/>
        </p:spPr>
      </p:cxnSp>
      <p:cxnSp>
        <p:nvCxnSpPr>
          <p:cNvPr id="126" name="Straight Arrow Connector 125"/>
          <p:cNvCxnSpPr/>
          <p:nvPr/>
        </p:nvCxnSpPr>
        <p:spPr>
          <a:xfrm flipH="1">
            <a:off x="3351875" y="4198126"/>
            <a:ext cx="395389" cy="362787"/>
          </a:xfrm>
          <a:prstGeom prst="straightConnector1">
            <a:avLst/>
          </a:prstGeom>
          <a:noFill/>
          <a:ln w="53975" cap="flat" cmpd="sng" algn="ctr">
            <a:solidFill>
              <a:srgbClr val="FFFFFF"/>
            </a:solidFill>
            <a:prstDash val="solid"/>
            <a:miter lim="800000"/>
            <a:tailEnd type="triangle"/>
          </a:ln>
          <a:effectLst/>
        </p:spPr>
      </p:cxnSp>
      <p:pic>
        <p:nvPicPr>
          <p:cNvPr id="127" name="Picture 126"/>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6636541" y="88669"/>
            <a:ext cx="780290" cy="780290"/>
          </a:xfrm>
          <a:prstGeom prst="rect">
            <a:avLst/>
          </a:prstGeom>
        </p:spPr>
      </p:pic>
      <p:pic>
        <p:nvPicPr>
          <p:cNvPr id="128" name="Picture 127"/>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432942" y="1645302"/>
            <a:ext cx="780290" cy="780290"/>
          </a:xfrm>
          <a:prstGeom prst="rect">
            <a:avLst/>
          </a:prstGeom>
        </p:spPr>
      </p:pic>
      <p:cxnSp>
        <p:nvCxnSpPr>
          <p:cNvPr id="129" name="Straight Arrow Connector 128"/>
          <p:cNvCxnSpPr/>
          <p:nvPr/>
        </p:nvCxnSpPr>
        <p:spPr>
          <a:xfrm>
            <a:off x="1362734" y="2098284"/>
            <a:ext cx="792975" cy="8614"/>
          </a:xfrm>
          <a:prstGeom prst="straightConnector1">
            <a:avLst/>
          </a:prstGeom>
          <a:noFill/>
          <a:ln w="53975" cap="flat" cmpd="sng" algn="ctr">
            <a:solidFill>
              <a:srgbClr val="FFFFFF"/>
            </a:solidFill>
            <a:prstDash val="solid"/>
            <a:miter lim="800000"/>
            <a:tailEnd type="triangle"/>
          </a:ln>
          <a:effectLst/>
        </p:spPr>
      </p:cxnSp>
      <p:sp>
        <p:nvSpPr>
          <p:cNvPr id="130" name="TextBox 129"/>
          <p:cNvSpPr txBox="1"/>
          <p:nvPr/>
        </p:nvSpPr>
        <p:spPr>
          <a:xfrm>
            <a:off x="7428798" y="83"/>
            <a:ext cx="1943639" cy="9264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web browser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or device</a:t>
            </a:r>
          </a:p>
        </p:txBody>
      </p:sp>
      <p:sp>
        <p:nvSpPr>
          <p:cNvPr id="131" name="Hexagon 130"/>
          <p:cNvSpPr>
            <a:spLocks noChangeAspect="1"/>
          </p:cNvSpPr>
          <p:nvPr/>
        </p:nvSpPr>
        <p:spPr bwMode="auto">
          <a:xfrm>
            <a:off x="124653" y="5821910"/>
            <a:ext cx="361407" cy="318905"/>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2" name="TextBox 131"/>
          <p:cNvSpPr txBox="1"/>
          <p:nvPr/>
        </p:nvSpPr>
        <p:spPr>
          <a:xfrm>
            <a:off x="427931" y="5419678"/>
            <a:ext cx="2142945" cy="11141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game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function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pic>
        <p:nvPicPr>
          <p:cNvPr id="133" name="Picture 132"/>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1281572" y="167822"/>
            <a:ext cx="780290" cy="780290"/>
          </a:xfrm>
          <a:prstGeom prst="rect">
            <a:avLst/>
          </a:prstGeom>
        </p:spPr>
      </p:pic>
      <p:sp>
        <p:nvSpPr>
          <p:cNvPr id="134" name="TextBox 133"/>
          <p:cNvSpPr txBox="1"/>
          <p:nvPr/>
        </p:nvSpPr>
        <p:spPr>
          <a:xfrm>
            <a:off x="10455295" y="346531"/>
            <a:ext cx="103794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CDN</a:t>
            </a:r>
          </a:p>
        </p:txBody>
      </p:sp>
      <p:sp>
        <p:nvSpPr>
          <p:cNvPr id="2" name="TextBox 1"/>
          <p:cNvSpPr txBox="1"/>
          <p:nvPr/>
        </p:nvSpPr>
        <p:spPr>
          <a:xfrm>
            <a:off x="3153877" y="2579092"/>
            <a:ext cx="263142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32 Microservices</a:t>
            </a:r>
          </a:p>
        </p:txBody>
      </p:sp>
      <p:sp>
        <p:nvSpPr>
          <p:cNvPr id="135" name="Hexagon 134"/>
          <p:cNvSpPr>
            <a:spLocks noChangeAspect="1"/>
          </p:cNvSpPr>
          <p:nvPr/>
        </p:nvSpPr>
        <p:spPr bwMode="auto">
          <a:xfrm>
            <a:off x="131590" y="4976715"/>
            <a:ext cx="361407" cy="318905"/>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TextBox 135"/>
          <p:cNvSpPr txBox="1"/>
          <p:nvPr/>
        </p:nvSpPr>
        <p:spPr>
          <a:xfrm>
            <a:off x="435196" y="4694338"/>
            <a:ext cx="1368020" cy="8433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aggregate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
        <p:nvSpPr>
          <p:cNvPr id="139" name="Hexagon 138"/>
          <p:cNvSpPr>
            <a:spLocks noChangeAspect="1"/>
          </p:cNvSpPr>
          <p:nvPr/>
        </p:nvSpPr>
        <p:spPr bwMode="auto">
          <a:xfrm>
            <a:off x="120305" y="4131520"/>
            <a:ext cx="361407" cy="318905"/>
          </a:xfrm>
          <a:prstGeom prst="hexagon">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TextBox 139"/>
          <p:cNvSpPr txBox="1"/>
          <p:nvPr/>
        </p:nvSpPr>
        <p:spPr>
          <a:xfrm>
            <a:off x="404561" y="3879492"/>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physics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a:t>
            </a:r>
          </a:p>
        </p:txBody>
      </p:sp>
      <p:sp>
        <p:nvSpPr>
          <p:cNvPr id="143" name="Hexagon 142"/>
          <p:cNvSpPr>
            <a:spLocks noChangeAspect="1"/>
          </p:cNvSpPr>
          <p:nvPr/>
        </p:nvSpPr>
        <p:spPr bwMode="auto">
          <a:xfrm>
            <a:off x="120305" y="3287571"/>
            <a:ext cx="361407" cy="318905"/>
          </a:xfrm>
          <a:prstGeom prst="hexagon">
            <a:avLst/>
          </a:prstGeom>
          <a:solidFill>
            <a:srgbClr val="9C6CD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TextBox 143"/>
          <p:cNvSpPr txBox="1"/>
          <p:nvPr/>
        </p:nvSpPr>
        <p:spPr>
          <a:xfrm>
            <a:off x="404561" y="3003300"/>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routing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Tree>
    <p:extLst>
      <p:ext uri="{BB962C8B-B14F-4D97-AF65-F5344CB8AC3E}">
        <p14:creationId xmlns:p14="http://schemas.microsoft.com/office/powerpoint/2010/main" val="413868948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10363199" cy="849463"/>
          </a:xfrm>
        </p:spPr>
        <p:txBody>
          <a:bodyPr/>
          <a:lstStyle/>
          <a:p>
            <a:r>
              <a:rPr lang="en-US" sz="4000" dirty="0"/>
              <a:t>Age of Ascent – Service Fabric</a:t>
            </a:r>
          </a:p>
        </p:txBody>
      </p:sp>
      <p:pic>
        <p:nvPicPr>
          <p:cNvPr id="5" name="Picture 4"/>
          <p:cNvPicPr>
            <a:picLocks noChangeAspect="1"/>
          </p:cNvPicPr>
          <p:nvPr/>
        </p:nvPicPr>
        <p:blipFill>
          <a:blip r:embed="rId3"/>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1511371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142876" y="965199"/>
            <a:ext cx="12268198" cy="6553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Come to the product booth and chat with the team</a:t>
            </a:r>
          </a:p>
          <a:p>
            <a:r>
              <a:rPr lang="en-US" sz="3200" dirty="0" smtClean="0"/>
              <a:t>Download the Service Fabric developer SDK</a:t>
            </a:r>
          </a:p>
          <a:p>
            <a:pPr lvl="1"/>
            <a:r>
              <a:rPr lang="en-US" sz="2000" dirty="0">
                <a:hlinkClick r:id="rId2"/>
              </a:rPr>
              <a:t>http://</a:t>
            </a:r>
            <a:r>
              <a:rPr lang="en-US" sz="2000" dirty="0" smtClean="0">
                <a:hlinkClick r:id="rId2"/>
              </a:rPr>
              <a:t>aka.ms/ServiceFabricSDK</a:t>
            </a:r>
            <a:endParaRPr lang="en-US" sz="2000" dirty="0" smtClean="0"/>
          </a:p>
          <a:p>
            <a:r>
              <a:rPr lang="en-US" sz="3200" dirty="0"/>
              <a:t>Download the standalone Service Fabric preview for Windows </a:t>
            </a:r>
            <a:r>
              <a:rPr lang="en-US" sz="3200" dirty="0" smtClean="0"/>
              <a:t>Server</a:t>
            </a:r>
          </a:p>
          <a:p>
            <a:pPr lvl="1"/>
            <a:r>
              <a:rPr lang="en-US" sz="1800" dirty="0">
                <a:hlinkClick r:id="rId3"/>
              </a:rPr>
              <a:t>http://</a:t>
            </a:r>
            <a:r>
              <a:rPr lang="en-US" sz="1800" dirty="0" smtClean="0">
                <a:hlinkClick r:id="rId3"/>
              </a:rPr>
              <a:t>aka.ms/ServiceFabricWS2012R2</a:t>
            </a:r>
            <a:r>
              <a:rPr lang="en-US" sz="1800" dirty="0" smtClean="0"/>
              <a:t> </a:t>
            </a:r>
            <a:endParaRPr lang="en-US" sz="1800" dirty="0"/>
          </a:p>
          <a:p>
            <a:r>
              <a:rPr lang="en-US" sz="3200" dirty="0" smtClean="0"/>
              <a:t>Learn from samples and complete solutions</a:t>
            </a:r>
          </a:p>
          <a:p>
            <a:pPr lvl="1"/>
            <a:r>
              <a:rPr lang="en-US" sz="2000" dirty="0">
                <a:hlinkClick r:id="rId2"/>
              </a:rPr>
              <a:t>http://</a:t>
            </a:r>
            <a:r>
              <a:rPr lang="en-US" sz="2000" dirty="0" smtClean="0">
                <a:hlinkClick r:id="rId2"/>
              </a:rPr>
              <a:t>aka.ms/ServiceFabricSamples</a:t>
            </a:r>
            <a:endParaRPr lang="en-US" sz="2000" dirty="0"/>
          </a:p>
          <a:p>
            <a:r>
              <a:rPr lang="en-US" sz="3200" dirty="0" smtClean="0"/>
              <a:t>Signup for Service Fabric on Linux</a:t>
            </a:r>
          </a:p>
          <a:p>
            <a:pPr lvl="1"/>
            <a:r>
              <a:rPr lang="en-US" sz="1800" dirty="0" smtClean="0"/>
              <a:t> </a:t>
            </a:r>
            <a:r>
              <a:rPr lang="en-US" u="sng" dirty="0">
                <a:hlinkClick r:id="rId4"/>
              </a:rPr>
              <a:t>http://</a:t>
            </a:r>
            <a:r>
              <a:rPr lang="en-US" u="sng" dirty="0" smtClean="0">
                <a:hlinkClick r:id="rId4"/>
              </a:rPr>
              <a:t>aka.ms/SFlinuxpreview</a:t>
            </a:r>
            <a:r>
              <a:rPr lang="en-US" dirty="0" smtClean="0"/>
              <a:t> </a:t>
            </a:r>
            <a:endParaRPr lang="en-US" sz="1800" dirty="0" smtClean="0"/>
          </a:p>
          <a:p>
            <a:r>
              <a:rPr lang="en-US" sz="3200" dirty="0" smtClean="0"/>
              <a:t>Provide feedback</a:t>
            </a:r>
          </a:p>
          <a:p>
            <a:pPr marL="558800" lvl="2" indent="-342900"/>
            <a:r>
              <a:rPr lang="en-US" dirty="0" smtClean="0">
                <a:hlinkClick r:id="rId5"/>
              </a:rPr>
              <a:t>http</a:t>
            </a:r>
            <a:r>
              <a:rPr lang="en-US" dirty="0">
                <a:hlinkClick r:id="rId5"/>
              </a:rPr>
              <a:t>://</a:t>
            </a:r>
            <a:r>
              <a:rPr lang="en-US" dirty="0" smtClean="0">
                <a:hlinkClick r:id="rId5"/>
              </a:rPr>
              <a:t>aka.ms/ServiceFabricForum</a:t>
            </a:r>
            <a:endParaRPr lang="en-US" dirty="0"/>
          </a:p>
          <a:p>
            <a:r>
              <a:rPr lang="en-US" sz="3200" dirty="0" smtClean="0"/>
              <a:t>Twitter </a:t>
            </a:r>
            <a:r>
              <a:rPr lang="en-US" sz="3200" dirty="0" err="1"/>
              <a:t>HashTag</a:t>
            </a:r>
            <a:endParaRPr lang="en-US" sz="3200" dirty="0"/>
          </a:p>
          <a:p>
            <a:pPr marL="215900" lvl="2" indent="0">
              <a:buNone/>
            </a:pPr>
            <a:r>
              <a:rPr lang="en-US" sz="1800" dirty="0"/>
              <a:t>#</a:t>
            </a:r>
            <a:r>
              <a:rPr lang="en-US" sz="1800" dirty="0" err="1" smtClean="0"/>
              <a:t>AzureServiceFabric</a:t>
            </a:r>
            <a:endParaRPr lang="en-US" sz="1600" dirty="0" smtClean="0"/>
          </a:p>
          <a:p>
            <a:pPr lvl="1"/>
            <a:endParaRPr lang="en-US" sz="1800" dirty="0" smtClean="0"/>
          </a:p>
        </p:txBody>
      </p:sp>
      <p:sp>
        <p:nvSpPr>
          <p:cNvPr id="5" name="Title 1"/>
          <p:cNvSpPr>
            <a:spLocks noGrp="1"/>
          </p:cNvSpPr>
          <p:nvPr>
            <p:ph type="title"/>
          </p:nvPr>
        </p:nvSpPr>
        <p:spPr>
          <a:xfrm>
            <a:off x="122239" y="65087"/>
            <a:ext cx="11889564" cy="917575"/>
          </a:xfrm>
        </p:spPr>
        <p:txBody>
          <a:bodyPr/>
          <a:lstStyle/>
          <a:p>
            <a:r>
              <a:rPr lang="en-US" dirty="0" smtClean="0"/>
              <a:t>Call to Action</a:t>
            </a:r>
            <a:endParaRPr lang="en-US" dirty="0"/>
          </a:p>
        </p:txBody>
      </p:sp>
    </p:spTree>
    <p:extLst>
      <p:ext uri="{BB962C8B-B14F-4D97-AF65-F5344CB8AC3E}">
        <p14:creationId xmlns:p14="http://schemas.microsoft.com/office/powerpoint/2010/main" val="39166230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r>
              <a:rPr lang="en-US" sz="4400" dirty="0" smtClean="0"/>
              <a: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smtClean="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smtClean="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smtClean="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smtClean="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2049794446"/>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3" y="493882"/>
            <a:ext cx="11889564" cy="917575"/>
          </a:xfrm>
        </p:spPr>
        <p:txBody>
          <a:bodyPr/>
          <a:lstStyle/>
          <a:p>
            <a:r>
              <a:rPr lang="en-US" dirty="0" smtClean="0"/>
              <a:t>Why a </a:t>
            </a:r>
            <a:r>
              <a:rPr lang="en-US" dirty="0" err="1" smtClean="0"/>
              <a:t>microservices</a:t>
            </a:r>
            <a:r>
              <a:rPr lang="en-US" dirty="0" smtClean="0"/>
              <a:t> approach?</a:t>
            </a:r>
            <a:endParaRPr lang="en-US" dirty="0"/>
          </a:p>
        </p:txBody>
      </p:sp>
      <p:sp>
        <p:nvSpPr>
          <p:cNvPr id="4" name="Text Placeholder 3"/>
          <p:cNvSpPr>
            <a:spLocks noGrp="1"/>
          </p:cNvSpPr>
          <p:nvPr>
            <p:ph type="body" sz="quarter" idx="10"/>
          </p:nvPr>
        </p:nvSpPr>
        <p:spPr>
          <a:xfrm>
            <a:off x="274703" y="1363662"/>
            <a:ext cx="11887200" cy="5024791"/>
          </a:xfrm>
        </p:spPr>
        <p:txBody>
          <a:bodyPr/>
          <a:lstStyle/>
          <a:p>
            <a:pPr marL="571500" indent="-571500">
              <a:buFont typeface="Arial" panose="020B0604020202020204" pitchFamily="34" charset="0"/>
              <a:buChar char="•"/>
            </a:pPr>
            <a:r>
              <a:rPr lang="en-US" dirty="0" smtClean="0"/>
              <a:t>Continually evolving applications</a:t>
            </a:r>
          </a:p>
          <a:p>
            <a:pPr marL="571500" indent="-571500">
              <a:buFont typeface="Arial" panose="020B0604020202020204" pitchFamily="34" charset="0"/>
              <a:buChar char="•"/>
            </a:pPr>
            <a:r>
              <a:rPr lang="en-US" dirty="0" smtClean="0"/>
              <a:t>Faster delivery of features and capabilities to respond to customer expectations</a:t>
            </a:r>
          </a:p>
          <a:p>
            <a:pPr marL="571500" indent="-571500">
              <a:buFont typeface="Arial" panose="020B0604020202020204" pitchFamily="34" charset="0"/>
              <a:buChar char="•"/>
            </a:pPr>
            <a:r>
              <a:rPr lang="en-US" dirty="0"/>
              <a:t>Build and operate a service at scale</a:t>
            </a:r>
          </a:p>
          <a:p>
            <a:pPr marL="571500" indent="-571500">
              <a:buFont typeface="Arial" panose="020B0604020202020204" pitchFamily="34" charset="0"/>
              <a:buChar char="•"/>
            </a:pPr>
            <a:endParaRPr lang="en-US" dirty="0" smtClean="0"/>
          </a:p>
          <a:p>
            <a:endParaRPr lang="en-US" dirty="0" smtClean="0"/>
          </a:p>
          <a:p>
            <a:r>
              <a:rPr lang="en-US" sz="2800" dirty="0"/>
              <a:t>	</a:t>
            </a:r>
            <a:r>
              <a:rPr lang="en-US" dirty="0"/>
              <a:t/>
            </a:r>
            <a:br>
              <a:rPr lang="en-US" dirty="0"/>
            </a:br>
            <a:r>
              <a:rPr lang="en-US" dirty="0"/>
              <a:t/>
            </a:r>
            <a:br>
              <a:rPr lang="en-US" dirty="0"/>
            </a:br>
            <a:endParaRPr lang="en-US" dirty="0"/>
          </a:p>
        </p:txBody>
      </p:sp>
      <p:grpSp>
        <p:nvGrpSpPr>
          <p:cNvPr id="5" name="Group 4"/>
          <p:cNvGrpSpPr/>
          <p:nvPr/>
        </p:nvGrpSpPr>
        <p:grpSpPr>
          <a:xfrm>
            <a:off x="6827837" y="4183062"/>
            <a:ext cx="5462134" cy="2604610"/>
            <a:chOff x="602089" y="1248245"/>
            <a:chExt cx="10697282" cy="509306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9" name="Picture 8"/>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10" name="TextBox 9"/>
            <p:cNvSpPr txBox="1"/>
            <p:nvPr/>
          </p:nvSpPr>
          <p:spPr>
            <a:xfrm>
              <a:off x="2139996" y="1603565"/>
              <a:ext cx="825271" cy="496508"/>
            </a:xfrm>
            <a:prstGeom prst="rect">
              <a:avLst/>
            </a:prstGeom>
            <a:noFill/>
          </p:spPr>
          <p:txBody>
            <a:bodyPr wrap="square" rtlCol="0">
              <a:spAutoFit/>
            </a:bodyPr>
            <a:lstStyle/>
            <a:p>
              <a:pPr>
                <a:defRPr/>
              </a:pPr>
              <a:r>
                <a:rPr lang="en-US" sz="1050" kern="0" dirty="0">
                  <a:latin typeface="Segoe UI Light"/>
                  <a:cs typeface="Arial" pitchFamily="34" charset="0"/>
                </a:rPr>
                <a:t>Plan</a:t>
              </a:r>
            </a:p>
          </p:txBody>
        </p:sp>
        <p:sp>
          <p:nvSpPr>
            <p:cNvPr id="11" name="TextBox 10"/>
            <p:cNvSpPr txBox="1"/>
            <p:nvPr/>
          </p:nvSpPr>
          <p:spPr>
            <a:xfrm>
              <a:off x="1617487" y="1341956"/>
              <a:ext cx="754083" cy="1023106"/>
            </a:xfrm>
            <a:prstGeom prst="rect">
              <a:avLst/>
            </a:prstGeom>
            <a:noFill/>
          </p:spPr>
          <p:txBody>
            <a:bodyPr wrap="none" rtlCol="0">
              <a:spAutoFit/>
            </a:bodyPr>
            <a:lstStyle/>
            <a:p>
              <a:pPr>
                <a:defRPr/>
              </a:pPr>
              <a:r>
                <a:rPr lang="en-US" sz="2800" dirty="0">
                  <a:latin typeface="Arial" pitchFamily="34" charset="0"/>
                  <a:cs typeface="Arial" pitchFamily="34" charset="0"/>
                </a:rPr>
                <a:t>1</a:t>
              </a:r>
            </a:p>
          </p:txBody>
        </p:sp>
        <p:sp>
          <p:nvSpPr>
            <p:cNvPr id="12" name="TextBox 11"/>
            <p:cNvSpPr txBox="1"/>
            <p:nvPr/>
          </p:nvSpPr>
          <p:spPr>
            <a:xfrm>
              <a:off x="8926278" y="1509856"/>
              <a:ext cx="2373093" cy="511553"/>
            </a:xfrm>
            <a:prstGeom prst="rect">
              <a:avLst/>
            </a:prstGeom>
            <a:noFill/>
          </p:spPr>
          <p:txBody>
            <a:bodyPr wrap="square" rtlCol="0">
              <a:spAutoFit/>
            </a:bodyPr>
            <a:lstStyle/>
            <a:p>
              <a:pPr>
                <a:defRPr/>
              </a:pPr>
              <a:r>
                <a:rPr lang="en-US" sz="1050" kern="0" dirty="0">
                  <a:latin typeface="Segoe UI Light"/>
                  <a:cs typeface="Arial" pitchFamily="34" charset="0"/>
                </a:rPr>
                <a:t>Monitor + Learn</a:t>
              </a:r>
            </a:p>
          </p:txBody>
        </p:sp>
        <p:sp>
          <p:nvSpPr>
            <p:cNvPr id="13" name="TextBox 12"/>
            <p:cNvSpPr txBox="1"/>
            <p:nvPr/>
          </p:nvSpPr>
          <p:spPr>
            <a:xfrm>
              <a:off x="9069971" y="5518255"/>
              <a:ext cx="1210498" cy="496508"/>
            </a:xfrm>
            <a:prstGeom prst="rect">
              <a:avLst/>
            </a:prstGeom>
            <a:noFill/>
          </p:spPr>
          <p:txBody>
            <a:bodyPr wrap="square" rtlCol="0">
              <a:spAutoFit/>
            </a:bodyPr>
            <a:lstStyle/>
            <a:p>
              <a:pPr>
                <a:defRPr/>
              </a:pPr>
              <a:r>
                <a:rPr lang="en-US" sz="1050" kern="0" dirty="0">
                  <a:latin typeface="Segoe UI Light"/>
                  <a:cs typeface="Arial" pitchFamily="34" charset="0"/>
                </a:rPr>
                <a:t>Release</a:t>
              </a:r>
            </a:p>
          </p:txBody>
        </p:sp>
        <p:sp>
          <p:nvSpPr>
            <p:cNvPr id="14" name="TextBox 13"/>
            <p:cNvSpPr txBox="1"/>
            <p:nvPr/>
          </p:nvSpPr>
          <p:spPr>
            <a:xfrm>
              <a:off x="2392334" y="5579810"/>
              <a:ext cx="2140477" cy="511553"/>
            </a:xfrm>
            <a:prstGeom prst="rect">
              <a:avLst/>
            </a:prstGeom>
            <a:noFill/>
          </p:spPr>
          <p:txBody>
            <a:bodyPr wrap="square" rtlCol="0">
              <a:spAutoFit/>
            </a:bodyPr>
            <a:lstStyle/>
            <a:p>
              <a:pPr>
                <a:defRPr/>
              </a:pPr>
              <a:r>
                <a:rPr lang="en-US" sz="1050" kern="0" dirty="0">
                  <a:latin typeface="Segoe UI Light"/>
                  <a:cs typeface="Arial" pitchFamily="34" charset="0"/>
                </a:rPr>
                <a:t>Develop + Test</a:t>
              </a:r>
            </a:p>
          </p:txBody>
        </p:sp>
        <p:sp>
          <p:nvSpPr>
            <p:cNvPr id="15" name="TextBox 14"/>
            <p:cNvSpPr txBox="1"/>
            <p:nvPr/>
          </p:nvSpPr>
          <p:spPr>
            <a:xfrm>
              <a:off x="1797780" y="5318201"/>
              <a:ext cx="754083" cy="1023106"/>
            </a:xfrm>
            <a:prstGeom prst="rect">
              <a:avLst/>
            </a:prstGeom>
            <a:noFill/>
          </p:spPr>
          <p:txBody>
            <a:bodyPr wrap="none" rtlCol="0">
              <a:spAutoFit/>
            </a:bodyPr>
            <a:lstStyle/>
            <a:p>
              <a:pPr>
                <a:defRPr/>
              </a:pPr>
              <a:r>
                <a:rPr lang="en-US" sz="2800" dirty="0">
                  <a:latin typeface="Arial" pitchFamily="34" charset="0"/>
                  <a:cs typeface="Arial" pitchFamily="34" charset="0"/>
                </a:rPr>
                <a:t>2</a:t>
              </a:r>
            </a:p>
          </p:txBody>
        </p:sp>
        <p:sp>
          <p:nvSpPr>
            <p:cNvPr id="16" name="TextBox 15"/>
            <p:cNvSpPr txBox="1"/>
            <p:nvPr/>
          </p:nvSpPr>
          <p:spPr>
            <a:xfrm>
              <a:off x="602089" y="3418924"/>
              <a:ext cx="2533552" cy="324986"/>
            </a:xfrm>
            <a:prstGeom prst="rect">
              <a:avLst/>
            </a:prstGeom>
            <a:noFill/>
          </p:spPr>
          <p:txBody>
            <a:bodyPr wrap="square" lIns="0" tIns="0" rIns="0" bIns="0" rtlCol="0">
              <a:spAutoFit/>
            </a:bodyPr>
            <a:lstStyle/>
            <a:p>
              <a:pPr algn="r" defTabSz="1267900">
                <a:lnSpc>
                  <a:spcPct val="90000"/>
                </a:lnSpc>
                <a:defRPr/>
              </a:pPr>
              <a:r>
                <a:rPr lang="en-US" sz="1200" dirty="0">
                  <a:latin typeface="Segoe UI Semilight" panose="020B0402040204020203" pitchFamily="34" charset="0"/>
                  <a:cs typeface="Segoe UI Semilight" panose="020B0402040204020203" pitchFamily="34" charset="0"/>
                </a:rPr>
                <a:t>Development</a:t>
              </a:r>
            </a:p>
          </p:txBody>
        </p:sp>
        <p:sp>
          <p:nvSpPr>
            <p:cNvPr id="17" name="TextBox 16"/>
            <p:cNvSpPr txBox="1"/>
            <p:nvPr/>
          </p:nvSpPr>
          <p:spPr>
            <a:xfrm>
              <a:off x="9040949" y="3418924"/>
              <a:ext cx="2092574" cy="324986"/>
            </a:xfrm>
            <a:prstGeom prst="rect">
              <a:avLst/>
            </a:prstGeom>
            <a:noFill/>
          </p:spPr>
          <p:txBody>
            <a:bodyPr wrap="square" lIns="0" tIns="0" rIns="0" bIns="0" rtlCol="0">
              <a:spAutoFit/>
            </a:bodyPr>
            <a:lstStyle/>
            <a:p>
              <a:pPr defTabSz="1267900">
                <a:lnSpc>
                  <a:spcPct val="90000"/>
                </a:lnSpc>
                <a:defRPr/>
              </a:pPr>
              <a:r>
                <a:rPr lang="en-US" sz="1200" dirty="0">
                  <a:latin typeface="Segoe UI Semilight" panose="020B0402040204020203" pitchFamily="34" charset="0"/>
                  <a:cs typeface="Segoe UI Semilight" panose="020B0402040204020203" pitchFamily="34" charset="0"/>
                </a:rPr>
                <a:t>Production</a:t>
              </a:r>
            </a:p>
          </p:txBody>
        </p:sp>
        <p:sp>
          <p:nvSpPr>
            <p:cNvPr id="18" name="TextBox 17"/>
            <p:cNvSpPr txBox="1"/>
            <p:nvPr/>
          </p:nvSpPr>
          <p:spPr>
            <a:xfrm>
              <a:off x="8314055" y="1248245"/>
              <a:ext cx="754083" cy="1023106"/>
            </a:xfrm>
            <a:prstGeom prst="rect">
              <a:avLst/>
            </a:prstGeom>
            <a:noFill/>
          </p:spPr>
          <p:txBody>
            <a:bodyPr wrap="none" rtlCol="0">
              <a:spAutoFit/>
            </a:bodyPr>
            <a:lstStyle/>
            <a:p>
              <a:pPr>
                <a:defRPr/>
              </a:pPr>
              <a:r>
                <a:rPr lang="en-US" sz="2800" dirty="0">
                  <a:latin typeface="Arial" pitchFamily="34" charset="0"/>
                  <a:cs typeface="Arial" pitchFamily="34" charset="0"/>
                </a:rPr>
                <a:t>4</a:t>
              </a:r>
            </a:p>
          </p:txBody>
        </p:sp>
        <p:sp>
          <p:nvSpPr>
            <p:cNvPr id="19" name="TextBox 18"/>
            <p:cNvSpPr txBox="1"/>
            <p:nvPr/>
          </p:nvSpPr>
          <p:spPr>
            <a:xfrm>
              <a:off x="8496936" y="5250617"/>
              <a:ext cx="754083" cy="1023106"/>
            </a:xfrm>
            <a:prstGeom prst="rect">
              <a:avLst/>
            </a:prstGeom>
            <a:noFill/>
          </p:spPr>
          <p:txBody>
            <a:bodyPr wrap="none" rtlCol="0">
              <a:spAutoFit/>
            </a:bodyPr>
            <a:lstStyle/>
            <a:p>
              <a:pPr>
                <a:defRPr/>
              </a:pPr>
              <a:r>
                <a:rPr lang="en-US" sz="2800" dirty="0">
                  <a:latin typeface="Arial" pitchFamily="34" charset="0"/>
                  <a:cs typeface="Arial" pitchFamily="34" charset="0"/>
                </a:rPr>
                <a:t>3</a:t>
              </a:r>
            </a:p>
          </p:txBody>
        </p:sp>
        <p:sp>
          <p:nvSpPr>
            <p:cNvPr id="20"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endParaRPr>
            </a:p>
          </p:txBody>
        </p:sp>
        <p:sp>
          <p:nvSpPr>
            <p:cNvPr id="21"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endParaRPr>
            </a:p>
          </p:txBody>
        </p:sp>
        <p:sp>
          <p:nvSpPr>
            <p:cNvPr id="22"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endParaRPr>
            </a:p>
          </p:txBody>
        </p:sp>
        <p:sp>
          <p:nvSpPr>
            <p:cNvPr id="2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endParaRPr>
            </a:p>
          </p:txBody>
        </p:sp>
        <p:sp>
          <p:nvSpPr>
            <p:cNvPr id="24"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endParaRPr>
            </a:p>
          </p:txBody>
        </p:sp>
        <p:sp>
          <p:nvSpPr>
            <p:cNvPr id="25"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0078D7">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endParaRPr>
            </a:p>
          </p:txBody>
        </p:sp>
        <p:sp>
          <p:nvSpPr>
            <p:cNvPr id="26"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endParaRPr>
            </a:p>
          </p:txBody>
        </p:sp>
      </p:grpSp>
    </p:spTree>
    <p:extLst>
      <p:ext uri="{BB962C8B-B14F-4D97-AF65-F5344CB8AC3E}">
        <p14:creationId xmlns:p14="http://schemas.microsoft.com/office/powerpoint/2010/main" val="7862206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2807" y="3346126"/>
            <a:ext cx="2279421" cy="761892"/>
          </a:xfrm>
          <a:prstGeom prst="rect">
            <a:avLst/>
          </a:prstGeom>
        </p:spPr>
      </p:pic>
      <p:pic>
        <p:nvPicPr>
          <p:cNvPr id="5" name="Picture 4"/>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2807" y="4188688"/>
            <a:ext cx="2279421" cy="761892"/>
          </a:xfrm>
          <a:prstGeom prst="rect">
            <a:avLst/>
          </a:prstGeom>
        </p:spPr>
      </p:pic>
      <p:pic>
        <p:nvPicPr>
          <p:cNvPr id="6" name="Picture 5"/>
          <p:cNvPicPr>
            <a:picLocks noChangeAspect="1"/>
          </p:cNvPicPr>
          <p:nvPr/>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t="33955" b="34327"/>
          <a:stretch/>
        </p:blipFill>
        <p:spPr>
          <a:xfrm>
            <a:off x="1572808" y="5031251"/>
            <a:ext cx="2288538" cy="761892"/>
          </a:xfrm>
          <a:prstGeom prst="rect">
            <a:avLst/>
          </a:prstGeom>
        </p:spPr>
      </p:pic>
      <p:sp>
        <p:nvSpPr>
          <p:cNvPr id="7" name="Rectangle 6"/>
          <p:cNvSpPr/>
          <p:nvPr/>
        </p:nvSpPr>
        <p:spPr>
          <a:xfrm>
            <a:off x="496473" y="2505904"/>
            <a:ext cx="3886984" cy="596155"/>
          </a:xfrm>
          <a:prstGeom prst="rect">
            <a:avLst/>
          </a:prstGeom>
        </p:spPr>
        <p:txBody>
          <a:bodyPr wrap="square">
            <a:spAutoFit/>
          </a:bodyPr>
          <a:lstStyle/>
          <a:p>
            <a:pPr marL="285750" indent="-285750" defTabSz="914224">
              <a:buFont typeface="Arial" panose="020B0604020202020204" pitchFamily="34" charset="0"/>
              <a:buChar char="•"/>
            </a:pPr>
            <a:r>
              <a:rPr lang="en-US" sz="1599" dirty="0">
                <a:latin typeface="+mj-lt"/>
              </a:rPr>
              <a:t>S</a:t>
            </a:r>
            <a:r>
              <a:rPr lang="en-US" sz="1599" dirty="0" smtClean="0">
                <a:latin typeface="+mj-lt"/>
              </a:rPr>
              <a:t>cales </a:t>
            </a:r>
            <a:r>
              <a:rPr lang="en-US" sz="1599" dirty="0">
                <a:latin typeface="+mj-lt"/>
              </a:rPr>
              <a:t>by cloning the app on multiple servers/VMs/Containers</a:t>
            </a:r>
          </a:p>
        </p:txBody>
      </p:sp>
      <p:sp>
        <p:nvSpPr>
          <p:cNvPr id="8" name="Rectangle 7"/>
          <p:cNvSpPr/>
          <p:nvPr/>
        </p:nvSpPr>
        <p:spPr>
          <a:xfrm>
            <a:off x="783218" y="252457"/>
            <a:ext cx="5115190" cy="533636"/>
          </a:xfrm>
          <a:prstGeom prst="rect">
            <a:avLst/>
          </a:prstGeom>
        </p:spPr>
        <p:txBody>
          <a:bodyPr wrap="none">
            <a:spAutoFit/>
          </a:bodyPr>
          <a:lstStyle/>
          <a:p>
            <a:pPr defTabSz="914224"/>
            <a:r>
              <a:rPr lang="en-US" sz="2800" dirty="0">
                <a:latin typeface="+mj-lt"/>
              </a:rPr>
              <a:t>Monolithic application approach</a:t>
            </a:r>
          </a:p>
        </p:txBody>
      </p:sp>
      <p:sp>
        <p:nvSpPr>
          <p:cNvPr id="9" name="Rectangle 8"/>
          <p:cNvSpPr/>
          <p:nvPr/>
        </p:nvSpPr>
        <p:spPr>
          <a:xfrm>
            <a:off x="6664145" y="268813"/>
            <a:ext cx="5571658" cy="533636"/>
          </a:xfrm>
          <a:prstGeom prst="rect">
            <a:avLst/>
          </a:prstGeom>
        </p:spPr>
        <p:txBody>
          <a:bodyPr wrap="none">
            <a:spAutoFit/>
          </a:bodyPr>
          <a:lstStyle/>
          <a:p>
            <a:pPr defTabSz="914224"/>
            <a:r>
              <a:rPr lang="en-US" sz="2800" dirty="0" err="1">
                <a:latin typeface="+mj-lt"/>
              </a:rPr>
              <a:t>Microservices</a:t>
            </a:r>
            <a:r>
              <a:rPr lang="en-US" sz="2800" dirty="0">
                <a:latin typeface="+mj-lt"/>
              </a:rPr>
              <a:t> application approach</a:t>
            </a:r>
          </a:p>
        </p:txBody>
      </p:sp>
      <p:sp>
        <p:nvSpPr>
          <p:cNvPr id="10" name="Rectangle 9"/>
          <p:cNvSpPr/>
          <p:nvPr/>
        </p:nvSpPr>
        <p:spPr>
          <a:xfrm>
            <a:off x="6347272" y="1129974"/>
            <a:ext cx="3186395" cy="847147"/>
          </a:xfrm>
          <a:prstGeom prst="rect">
            <a:avLst/>
          </a:prstGeom>
        </p:spPr>
        <p:txBody>
          <a:bodyPr wrap="square">
            <a:spAutoFit/>
          </a:bodyPr>
          <a:lstStyle/>
          <a:p>
            <a:pPr marL="285750" indent="-285750" defTabSz="914224">
              <a:buFont typeface="Arial" panose="020B0604020202020204" pitchFamily="34" charset="0"/>
              <a:buChar char="•"/>
            </a:pPr>
            <a:r>
              <a:rPr lang="en-US" sz="1599" dirty="0">
                <a:latin typeface="+mj-lt"/>
              </a:rPr>
              <a:t>A </a:t>
            </a:r>
            <a:r>
              <a:rPr lang="en-US" sz="1599" dirty="0" err="1">
                <a:latin typeface="+mj-lt"/>
              </a:rPr>
              <a:t>microservice</a:t>
            </a:r>
            <a:r>
              <a:rPr lang="en-US" sz="1599" dirty="0">
                <a:latin typeface="+mj-lt"/>
              </a:rPr>
              <a:t> application separates functionality into separate smaller services.</a:t>
            </a:r>
          </a:p>
        </p:txBody>
      </p:sp>
      <p:grpSp>
        <p:nvGrpSpPr>
          <p:cNvPr id="11" name="Group 10"/>
          <p:cNvGrpSpPr/>
          <p:nvPr/>
        </p:nvGrpSpPr>
        <p:grpSpPr>
          <a:xfrm>
            <a:off x="6819421" y="2407260"/>
            <a:ext cx="4808096" cy="4137234"/>
            <a:chOff x="6851987" y="2430462"/>
            <a:chExt cx="4808779" cy="4137822"/>
          </a:xfrm>
        </p:grpSpPr>
        <p:pic>
          <p:nvPicPr>
            <p:cNvPr id="12" name="Picture 11"/>
            <p:cNvPicPr>
              <a:picLocks noChangeAspect="1"/>
            </p:cNvPicPr>
            <p:nvPr/>
          </p:nvPicPr>
          <p:blipFill>
            <a:blip r:embed="rId7"/>
            <a:stretch>
              <a:fillRect/>
            </a:stretch>
          </p:blipFill>
          <p:spPr>
            <a:xfrm>
              <a:off x="6851987" y="3328327"/>
              <a:ext cx="4808779" cy="3239957"/>
            </a:xfrm>
            <a:prstGeom prst="rect">
              <a:avLst/>
            </a:prstGeom>
          </p:spPr>
        </p:pic>
        <p:sp>
          <p:nvSpPr>
            <p:cNvPr id="13" name="Rectangle 12"/>
            <p:cNvSpPr/>
            <p:nvPr/>
          </p:nvSpPr>
          <p:spPr>
            <a:xfrm>
              <a:off x="6858001" y="2430462"/>
              <a:ext cx="4715072" cy="830730"/>
            </a:xfrm>
            <a:prstGeom prst="rect">
              <a:avLst/>
            </a:prstGeom>
          </p:spPr>
          <p:txBody>
            <a:bodyPr wrap="square">
              <a:spAutoFit/>
            </a:bodyPr>
            <a:lstStyle/>
            <a:p>
              <a:pPr marL="285750" indent="-285750" defTabSz="914224">
                <a:buFont typeface="Arial" panose="020B0604020202020204" pitchFamily="34" charset="0"/>
                <a:buChar char="•"/>
              </a:pPr>
              <a:r>
                <a:rPr lang="en-US" sz="1599" dirty="0">
                  <a:latin typeface="+mj-lt"/>
                </a:rPr>
                <a:t>S</a:t>
              </a:r>
              <a:r>
                <a:rPr lang="en-US" sz="1599" dirty="0" smtClean="0">
                  <a:latin typeface="+mj-lt"/>
                </a:rPr>
                <a:t>cales </a:t>
              </a:r>
              <a:r>
                <a:rPr lang="en-US" sz="1599" dirty="0">
                  <a:latin typeface="+mj-lt"/>
                </a:rPr>
                <a:t>out by deploying each service independently creating instances of these services across servers/VMs/containers</a:t>
              </a:r>
            </a:p>
          </p:txBody>
        </p:sp>
      </p:grpSp>
      <p:sp>
        <p:nvSpPr>
          <p:cNvPr id="14" name="Hexagon 13"/>
          <p:cNvSpPr/>
          <p:nvPr/>
        </p:nvSpPr>
        <p:spPr bwMode="auto">
          <a:xfrm>
            <a:off x="9951509" y="1408943"/>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15" name="Hexagon 14"/>
          <p:cNvSpPr/>
          <p:nvPr/>
        </p:nvSpPr>
        <p:spPr bwMode="auto">
          <a:xfrm>
            <a:off x="11131355" y="193687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16" name="Hexagon 15"/>
          <p:cNvSpPr/>
          <p:nvPr/>
        </p:nvSpPr>
        <p:spPr bwMode="auto">
          <a:xfrm>
            <a:off x="11564235" y="169454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17" name="Hexagon 16"/>
          <p:cNvSpPr/>
          <p:nvPr/>
        </p:nvSpPr>
        <p:spPr bwMode="auto">
          <a:xfrm>
            <a:off x="9930527" y="1431219"/>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18" name="Hexagon 17"/>
          <p:cNvSpPr/>
          <p:nvPr/>
        </p:nvSpPr>
        <p:spPr bwMode="auto">
          <a:xfrm>
            <a:off x="9955568" y="1384297"/>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19" name="Hexagon 18"/>
          <p:cNvSpPr/>
          <p:nvPr/>
        </p:nvSpPr>
        <p:spPr bwMode="auto">
          <a:xfrm>
            <a:off x="9951096" y="1964837"/>
            <a:ext cx="272812" cy="24406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0" name="Hexagon 19"/>
          <p:cNvSpPr/>
          <p:nvPr/>
        </p:nvSpPr>
        <p:spPr bwMode="auto">
          <a:xfrm>
            <a:off x="9920509" y="1936871"/>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1" name="Hexagon 20"/>
          <p:cNvSpPr/>
          <p:nvPr/>
        </p:nvSpPr>
        <p:spPr bwMode="auto">
          <a:xfrm>
            <a:off x="9937732" y="198319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2" name="Hexagon 21"/>
          <p:cNvSpPr/>
          <p:nvPr/>
        </p:nvSpPr>
        <p:spPr bwMode="auto">
          <a:xfrm>
            <a:off x="10350653" y="1727613"/>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3" name="Hexagon 22"/>
          <p:cNvSpPr/>
          <p:nvPr/>
        </p:nvSpPr>
        <p:spPr bwMode="auto">
          <a:xfrm>
            <a:off x="10391969" y="1678564"/>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4" name="Hexagon 23"/>
          <p:cNvSpPr/>
          <p:nvPr/>
        </p:nvSpPr>
        <p:spPr bwMode="auto">
          <a:xfrm>
            <a:off x="10348780" y="1693159"/>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5" name="Hexagon 24"/>
          <p:cNvSpPr/>
          <p:nvPr/>
        </p:nvSpPr>
        <p:spPr bwMode="auto">
          <a:xfrm>
            <a:off x="11084478" y="1363718"/>
            <a:ext cx="366566" cy="309828"/>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6" name="Hexagon 25"/>
          <p:cNvSpPr/>
          <p:nvPr/>
        </p:nvSpPr>
        <p:spPr bwMode="auto">
          <a:xfrm>
            <a:off x="11084478" y="1927901"/>
            <a:ext cx="366566" cy="309828"/>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7" name="Hexagon 26"/>
          <p:cNvSpPr/>
          <p:nvPr/>
        </p:nvSpPr>
        <p:spPr bwMode="auto">
          <a:xfrm>
            <a:off x="11501837" y="1652581"/>
            <a:ext cx="366566" cy="309828"/>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28" name="Rounded Rectangle 27"/>
          <p:cNvSpPr/>
          <p:nvPr/>
        </p:nvSpPr>
        <p:spPr bwMode="auto">
          <a:xfrm>
            <a:off x="10919019" y="1294011"/>
            <a:ext cx="1023415" cy="1019294"/>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29" name="Rectangle 28"/>
          <p:cNvSpPr/>
          <p:nvPr/>
        </p:nvSpPr>
        <p:spPr>
          <a:xfrm>
            <a:off x="496472" y="975981"/>
            <a:ext cx="3456340" cy="1322798"/>
          </a:xfrm>
          <a:prstGeom prst="rect">
            <a:avLst/>
          </a:prstGeom>
        </p:spPr>
        <p:txBody>
          <a:bodyPr wrap="square">
            <a:spAutoFit/>
          </a:bodyPr>
          <a:lstStyle/>
          <a:p>
            <a:pPr marL="285750" indent="-285750" defTabSz="896386">
              <a:buFont typeface="Arial" panose="020B0604020202020204" pitchFamily="34" charset="0"/>
              <a:buChar char="•"/>
            </a:pPr>
            <a:r>
              <a:rPr lang="en-US" sz="1599" dirty="0">
                <a:latin typeface="+mj-lt"/>
              </a:rPr>
              <a:t>A monolith app contains domain specific functionality and is normally divided by functional layers such as web, business and data</a:t>
            </a:r>
          </a:p>
        </p:txBody>
      </p:sp>
      <p:pic>
        <p:nvPicPr>
          <p:cNvPr id="30" name="Picture 29"/>
          <p:cNvPicPr>
            <a:picLocks noChangeAspect="1"/>
          </p:cNvPicPr>
          <p:nvPr/>
        </p:nvPicPr>
        <p:blipFill>
          <a:blip r:embed="rId8"/>
          <a:stretch>
            <a:fillRect/>
          </a:stretch>
        </p:blipFill>
        <p:spPr>
          <a:xfrm>
            <a:off x="4083957" y="1367721"/>
            <a:ext cx="605950" cy="602386"/>
          </a:xfrm>
          <a:prstGeom prst="rect">
            <a:avLst/>
          </a:prstGeom>
        </p:spPr>
      </p:pic>
      <p:pic>
        <p:nvPicPr>
          <p:cNvPr id="31" name="Picture 30"/>
          <p:cNvPicPr>
            <a:picLocks noChangeAspect="1"/>
          </p:cNvPicPr>
          <p:nvPr/>
        </p:nvPicPr>
        <p:blipFill>
          <a:blip r:embed="rId8"/>
          <a:stretch>
            <a:fillRect/>
          </a:stretch>
        </p:blipFill>
        <p:spPr>
          <a:xfrm>
            <a:off x="4381935" y="1423533"/>
            <a:ext cx="605950" cy="602386"/>
          </a:xfrm>
          <a:prstGeom prst="rect">
            <a:avLst/>
          </a:prstGeom>
        </p:spPr>
      </p:pic>
      <p:pic>
        <p:nvPicPr>
          <p:cNvPr id="32" name="Picture 31"/>
          <p:cNvPicPr>
            <a:picLocks noChangeAspect="1"/>
          </p:cNvPicPr>
          <p:nvPr/>
        </p:nvPicPr>
        <p:blipFill>
          <a:blip r:embed="rId8"/>
          <a:stretch>
            <a:fillRect/>
          </a:stretch>
        </p:blipFill>
        <p:spPr>
          <a:xfrm>
            <a:off x="4311380" y="1658307"/>
            <a:ext cx="605950" cy="602386"/>
          </a:xfrm>
          <a:prstGeom prst="rect">
            <a:avLst/>
          </a:prstGeom>
        </p:spPr>
      </p:pic>
      <p:grpSp>
        <p:nvGrpSpPr>
          <p:cNvPr id="33" name="Group 32"/>
          <p:cNvGrpSpPr/>
          <p:nvPr/>
        </p:nvGrpSpPr>
        <p:grpSpPr>
          <a:xfrm>
            <a:off x="9684116" y="945708"/>
            <a:ext cx="1023415" cy="1367596"/>
            <a:chOff x="9684608" y="945346"/>
            <a:chExt cx="1023560" cy="1367790"/>
          </a:xfrm>
        </p:grpSpPr>
        <p:sp>
          <p:nvSpPr>
            <p:cNvPr id="34" name="Hexagon 33"/>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5" name="Hexagon 34"/>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6" name="Hexagon 35"/>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7" name="Rounded Rectangle 36"/>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38" name="Rectangle 37"/>
            <p:cNvSpPr/>
            <p:nvPr/>
          </p:nvSpPr>
          <p:spPr>
            <a:xfrm>
              <a:off x="9845620" y="945346"/>
              <a:ext cx="749224" cy="376738"/>
            </a:xfrm>
            <a:prstGeom prst="rect">
              <a:avLst/>
            </a:prstGeom>
          </p:spPr>
          <p:txBody>
            <a:bodyPr wrap="none">
              <a:spAutoFit/>
            </a:bodyPr>
            <a:lstStyle/>
            <a:p>
              <a:pPr defTabSz="914224"/>
              <a:r>
                <a:rPr lang="en-US" dirty="0">
                  <a:latin typeface="+mj-lt"/>
                </a:rPr>
                <a:t>App 1</a:t>
              </a:r>
            </a:p>
          </p:txBody>
        </p:sp>
      </p:grpSp>
      <p:sp>
        <p:nvSpPr>
          <p:cNvPr id="39" name="Rectangle 38"/>
          <p:cNvSpPr/>
          <p:nvPr/>
        </p:nvSpPr>
        <p:spPr>
          <a:xfrm>
            <a:off x="11065134" y="932513"/>
            <a:ext cx="786721" cy="376684"/>
          </a:xfrm>
          <a:prstGeom prst="rect">
            <a:avLst/>
          </a:prstGeom>
        </p:spPr>
        <p:txBody>
          <a:bodyPr wrap="none">
            <a:spAutoFit/>
          </a:bodyPr>
          <a:lstStyle/>
          <a:p>
            <a:pPr defTabSz="914224"/>
            <a:r>
              <a:rPr lang="en-US" dirty="0">
                <a:latin typeface="+mj-lt"/>
              </a:rPr>
              <a:t>App 2</a:t>
            </a:r>
          </a:p>
        </p:txBody>
      </p:sp>
      <p:sp>
        <p:nvSpPr>
          <p:cNvPr id="40" name="Hexagon 39"/>
          <p:cNvSpPr/>
          <p:nvPr/>
        </p:nvSpPr>
        <p:spPr bwMode="auto">
          <a:xfrm>
            <a:off x="11124830" y="141813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1" name="Hexagon 40"/>
          <p:cNvSpPr/>
          <p:nvPr/>
        </p:nvSpPr>
        <p:spPr bwMode="auto">
          <a:xfrm>
            <a:off x="11124830" y="140894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2" name="Hexagon 41"/>
          <p:cNvSpPr/>
          <p:nvPr/>
        </p:nvSpPr>
        <p:spPr bwMode="auto">
          <a:xfrm>
            <a:off x="11139818" y="1365785"/>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3" name="Hexagon 42"/>
          <p:cNvSpPr/>
          <p:nvPr/>
        </p:nvSpPr>
        <p:spPr bwMode="auto">
          <a:xfrm>
            <a:off x="11085559" y="1949836"/>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4" name="Hexagon 43"/>
          <p:cNvSpPr/>
          <p:nvPr/>
        </p:nvSpPr>
        <p:spPr bwMode="auto">
          <a:xfrm>
            <a:off x="11577474" y="1671877"/>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5" name="Hexagon 44"/>
          <p:cNvSpPr/>
          <p:nvPr/>
        </p:nvSpPr>
        <p:spPr bwMode="auto">
          <a:xfrm>
            <a:off x="11539836" y="166891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46" name="Hexagon 45"/>
          <p:cNvSpPr/>
          <p:nvPr/>
        </p:nvSpPr>
        <p:spPr bwMode="auto">
          <a:xfrm>
            <a:off x="11150661" y="196254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cxnSp>
        <p:nvCxnSpPr>
          <p:cNvPr id="47" name="Straight Connector 46"/>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8" name="Group 47"/>
          <p:cNvGrpSpPr/>
          <p:nvPr/>
        </p:nvGrpSpPr>
        <p:grpSpPr>
          <a:xfrm>
            <a:off x="4005161" y="966264"/>
            <a:ext cx="1023415" cy="1341120"/>
            <a:chOff x="4004846" y="965905"/>
            <a:chExt cx="1023560" cy="1341310"/>
          </a:xfrm>
        </p:grpSpPr>
        <p:sp>
          <p:nvSpPr>
            <p:cNvPr id="49" name="Rounded Rectangle 48"/>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0" name="Rectangle 49"/>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a:latin typeface="+mj-lt"/>
                <a:ea typeface="Segoe UI" pitchFamily="34" charset="0"/>
                <a:cs typeface="Segoe UI" pitchFamily="34" charset="0"/>
              </a:endParaRPr>
            </a:p>
          </p:txBody>
        </p:sp>
        <p:sp>
          <p:nvSpPr>
            <p:cNvPr id="51" name="Rectangle 50"/>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a:latin typeface="+mj-lt"/>
                <a:ea typeface="Segoe UI" pitchFamily="34" charset="0"/>
                <a:cs typeface="Segoe UI" pitchFamily="34" charset="0"/>
              </a:endParaRPr>
            </a:p>
          </p:txBody>
        </p:sp>
        <p:sp>
          <p:nvSpPr>
            <p:cNvPr id="52" name="Rectangle 51"/>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a:latin typeface="+mj-lt"/>
                <a:ea typeface="Segoe UI" pitchFamily="34" charset="0"/>
                <a:cs typeface="Segoe UI" pitchFamily="34" charset="0"/>
              </a:endParaRPr>
            </a:p>
          </p:txBody>
        </p:sp>
        <p:sp>
          <p:nvSpPr>
            <p:cNvPr id="53" name="Rectangle 52"/>
            <p:cNvSpPr/>
            <p:nvPr/>
          </p:nvSpPr>
          <p:spPr>
            <a:xfrm>
              <a:off x="4160986" y="965905"/>
              <a:ext cx="749224" cy="376738"/>
            </a:xfrm>
            <a:prstGeom prst="rect">
              <a:avLst/>
            </a:prstGeom>
          </p:spPr>
          <p:txBody>
            <a:bodyPr wrap="none">
              <a:spAutoFit/>
            </a:bodyPr>
            <a:lstStyle/>
            <a:p>
              <a:pPr defTabSz="914224"/>
              <a:r>
                <a:rPr lang="en-US" dirty="0">
                  <a:latin typeface="+mj-lt"/>
                </a:rPr>
                <a:t>App 1</a:t>
              </a:r>
            </a:p>
          </p:txBody>
        </p:sp>
      </p:grpSp>
      <p:sp>
        <p:nvSpPr>
          <p:cNvPr id="54" name="Hexagon 53"/>
          <p:cNvSpPr/>
          <p:nvPr/>
        </p:nvSpPr>
        <p:spPr bwMode="auto">
          <a:xfrm>
            <a:off x="9919926" y="1974226"/>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5" name="Hexagon 54"/>
          <p:cNvSpPr/>
          <p:nvPr/>
        </p:nvSpPr>
        <p:spPr bwMode="auto">
          <a:xfrm>
            <a:off x="9903286" y="196240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56" name="Hexagon 55"/>
          <p:cNvSpPr/>
          <p:nvPr/>
        </p:nvSpPr>
        <p:spPr bwMode="auto">
          <a:xfrm>
            <a:off x="11119123" y="1401439"/>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7" name="Hexagon 56"/>
          <p:cNvSpPr/>
          <p:nvPr/>
        </p:nvSpPr>
        <p:spPr bwMode="auto">
          <a:xfrm>
            <a:off x="11124877" y="141427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8" name="Hexagon 57"/>
          <p:cNvSpPr/>
          <p:nvPr/>
        </p:nvSpPr>
        <p:spPr bwMode="auto">
          <a:xfrm>
            <a:off x="11078725" y="136787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59" name="Hexagon 58"/>
          <p:cNvSpPr/>
          <p:nvPr/>
        </p:nvSpPr>
        <p:spPr bwMode="auto">
          <a:xfrm>
            <a:off x="10346033" y="171339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0" name="Hexagon 59"/>
          <p:cNvSpPr/>
          <p:nvPr/>
        </p:nvSpPr>
        <p:spPr bwMode="auto">
          <a:xfrm>
            <a:off x="10367571" y="170902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Tree>
    <p:extLst>
      <p:ext uri="{BB962C8B-B14F-4D97-AF65-F5344CB8AC3E}">
        <p14:creationId xmlns:p14="http://schemas.microsoft.com/office/powerpoint/2010/main" val="632027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0"/>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1"/>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2"/>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14"/>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17"/>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40"/>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41"/>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22"/>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43"/>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45"/>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42"/>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20"/>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15"/>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24"/>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21"/>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46"/>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16"/>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44"/>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18"/>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23"/>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5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5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5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59"/>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6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40" grpId="0" animBg="1"/>
      <p:bldP spid="41" grpId="0" animBg="1"/>
      <p:bldP spid="42" grpId="0" animBg="1"/>
      <p:bldP spid="43" grpId="0" animBg="1"/>
      <p:bldP spid="44" grpId="0" animBg="1"/>
      <p:bldP spid="45" grpId="0" animBg="1"/>
      <p:bldP spid="46" grpId="0" animBg="1"/>
      <p:bldP spid="55" grpId="0" animBg="1"/>
      <p:bldP spid="56" grpId="0" animBg="1"/>
      <p:bldP spid="58" grpId="0" animBg="1"/>
      <p:bldP spid="59" grpId="0" animBg="1"/>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507072"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42675"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688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60496"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84109"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8823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9454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31471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40472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921064"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957127"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939095"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54155" y="3087441"/>
            <a:ext cx="10693255" cy="950223"/>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54155" y="1519398"/>
            <a:ext cx="10693255" cy="1510876"/>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2" name="TextBox 161"/>
          <p:cNvSpPr txBox="1"/>
          <p:nvPr/>
        </p:nvSpPr>
        <p:spPr>
          <a:xfrm>
            <a:off x="1036638" y="3161662"/>
            <a:ext cx="10754408" cy="627487"/>
          </a:xfrm>
          <a:prstGeom prst="rect">
            <a:avLst/>
          </a:prstGeom>
          <a:noFill/>
        </p:spPr>
        <p:txBody>
          <a:bodyPr wrap="square" lIns="182647" tIns="146117" rIns="182647" bIns="146117" rtlCol="0">
            <a:spAutoFit/>
          </a:bodyPr>
          <a:lstStyle/>
          <a:p>
            <a:pPr algn="ctr" defTabSz="931557">
              <a:lnSpc>
                <a:spcPct val="90000"/>
              </a:lnSpc>
              <a:spcAft>
                <a:spcPts val="599"/>
              </a:spcAft>
            </a:pPr>
            <a:r>
              <a:rPr lang="en-US" sz="2400" kern="0" dirty="0" err="1" smtClean="0">
                <a:gradFill>
                  <a:gsLst>
                    <a:gs pos="12097">
                      <a:srgbClr val="FFFFFF"/>
                    </a:gs>
                    <a:gs pos="34000">
                      <a:srgbClr val="FFFFFF"/>
                    </a:gs>
                  </a:gsLst>
                  <a:lin ang="5400000" scaled="0"/>
                </a:gradFill>
                <a:ea typeface="MS PGothic" panose="020B0600070205080204" pitchFamily="34" charset="-128"/>
              </a:rPr>
              <a:t>Microservices</a:t>
            </a:r>
            <a:r>
              <a:rPr lang="en-US" sz="2400" kern="0" dirty="0" smtClean="0">
                <a:gradFill>
                  <a:gsLst>
                    <a:gs pos="12097">
                      <a:srgbClr val="FFFFFF"/>
                    </a:gs>
                    <a:gs pos="34000">
                      <a:srgbClr val="FFFFFF"/>
                    </a:gs>
                  </a:gsLst>
                  <a:lin ang="5400000" scaled="0"/>
                </a:gradFill>
                <a:ea typeface="MS PGothic" panose="020B0600070205080204" pitchFamily="34" charset="-128"/>
              </a:rPr>
              <a:t> Platform</a:t>
            </a:r>
            <a:endParaRPr lang="en-US" sz="2000" kern="0" dirty="0">
              <a:gradFill>
                <a:gsLst>
                  <a:gs pos="12097">
                    <a:srgbClr val="FFFFFF"/>
                  </a:gs>
                  <a:gs pos="34000">
                    <a:srgbClr val="FFFFFF"/>
                  </a:gs>
                </a:gsLst>
                <a:lin ang="5400000" scaled="0"/>
              </a:gradFill>
              <a:ea typeface="MS PGothic" panose="020B0600070205080204" pitchFamily="34" charset="-128"/>
            </a:endParaRPr>
          </a:p>
        </p:txBody>
      </p:sp>
      <p:sp>
        <p:nvSpPr>
          <p:cNvPr id="163" name="Title 2"/>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smtClean="0">
                <a:solidFill>
                  <a:schemeClr val="tx1"/>
                </a:solidFill>
              </a:rPr>
              <a:t>Microservices</a:t>
            </a:r>
            <a:endParaRPr lang="en-US" dirty="0">
              <a:solidFill>
                <a:schemeClr val="tx1"/>
              </a:solidFill>
            </a:endParaRPr>
          </a:p>
        </p:txBody>
      </p:sp>
      <p:sp>
        <p:nvSpPr>
          <p:cNvPr id="194" name="Rectangle 193"/>
          <p:cNvSpPr/>
          <p:nvPr/>
        </p:nvSpPr>
        <p:spPr bwMode="auto">
          <a:xfrm>
            <a:off x="954154" y="1516062"/>
            <a:ext cx="10693255" cy="1574379"/>
          </a:xfrm>
          <a:prstGeom prst="rect">
            <a:avLst/>
          </a:prstGeom>
          <a:solidFill>
            <a:schemeClr val="accent5"/>
          </a:solidFill>
          <a:ln w="6350" cap="flat" cmpd="sng" algn="ctr">
            <a:noFill/>
            <a:prstDash val="solid"/>
            <a:miter lim="800000"/>
            <a:headEnd type="none" w="med" len="med"/>
            <a:tailEnd type="none" w="med" len="med"/>
          </a:ln>
          <a:effectLst/>
        </p:spPr>
        <p:txBody>
          <a:bodyPr tIns="91440" rIns="34294" bIns="34294" anchor="ctr"/>
          <a:lstStyle/>
          <a:p>
            <a:pPr algn="ctr" defTabSz="932406">
              <a:defRPr/>
            </a:pPr>
            <a:r>
              <a:rPr lang="en-US" sz="24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rPr>
              <a:t>Build </a:t>
            </a: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Applications </a:t>
            </a:r>
            <a:r>
              <a:rPr lang="en-US" sz="24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rPr>
              <a:t>with many Programming Frameworks and Languages</a:t>
            </a:r>
          </a:p>
        </p:txBody>
      </p:sp>
      <p:sp>
        <p:nvSpPr>
          <p:cNvPr id="195" name="Rectangle 194"/>
          <p:cNvSpPr/>
          <p:nvPr/>
        </p:nvSpPr>
        <p:spPr bwMode="auto">
          <a:xfrm>
            <a:off x="954154" y="4909823"/>
            <a:ext cx="10693256" cy="1543348"/>
          </a:xfrm>
          <a:prstGeom prst="rect">
            <a:avLst/>
          </a:prstGeom>
          <a:solidFill>
            <a:schemeClr val="accent3"/>
          </a:solidFill>
          <a:ln w="6350" cap="flat" cmpd="sng" algn="ctr">
            <a:noFill/>
            <a:prstDash val="solid"/>
            <a:miter lim="800000"/>
            <a:headEnd type="none" w="med" len="med"/>
            <a:tailEnd type="none" w="med" len="med"/>
          </a:ln>
          <a:effectLst/>
        </p:spPr>
        <p:txBody>
          <a:bodyPr tIns="91440" rIns="34294" bIns="34294" anchor="ctr"/>
          <a:lstStyle/>
          <a:p>
            <a:pPr algn="ctr" defTabSz="932406" eaLnBrk="1" fontAlgn="auto" hangingPunct="1">
              <a:spcBef>
                <a:spcPts val="0"/>
              </a:spcBef>
              <a:spcAft>
                <a:spcPts val="0"/>
              </a:spcAft>
              <a:defRPr/>
            </a:pPr>
            <a:r>
              <a:rPr lang="en-US" sz="2400"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rPr>
              <a:t>Deploy and Manage Applications to many Environments</a:t>
            </a:r>
          </a:p>
        </p:txBody>
      </p:sp>
    </p:spTree>
    <p:extLst>
      <p:ext uri="{BB962C8B-B14F-4D97-AF65-F5344CB8AC3E}">
        <p14:creationId xmlns:p14="http://schemas.microsoft.com/office/powerpoint/2010/main" val="3586314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194" grpId="0" animBg="1"/>
      <p:bldP spid="19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507072"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42675"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688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60496"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84109"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8823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9454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31471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40472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921064"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957127"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939095"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54155" y="3087441"/>
            <a:ext cx="10693255" cy="950223"/>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54155" y="1519398"/>
            <a:ext cx="10693255" cy="1510876"/>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TextBox 136"/>
          <p:cNvSpPr txBox="1"/>
          <p:nvPr/>
        </p:nvSpPr>
        <p:spPr>
          <a:xfrm>
            <a:off x="2487625" y="6108406"/>
            <a:ext cx="2605682" cy="633327"/>
          </a:xfrm>
          <a:prstGeom prst="rect">
            <a:avLst/>
          </a:prstGeom>
          <a:noFill/>
        </p:spPr>
        <p:txBody>
          <a:bodyPr wrap="square" lIns="182647" tIns="146117" rIns="182647" bIns="146117" rtlCol="0">
            <a:spAutoFit/>
          </a:bodyPr>
          <a:lstStyle/>
          <a:p>
            <a:pPr defTabSz="931557">
              <a:lnSpc>
                <a:spcPct val="90000"/>
              </a:lnSpc>
              <a:spcAft>
                <a:spcPts val="599"/>
              </a:spcAft>
            </a:pPr>
            <a:r>
              <a:rPr lang="en-US" sz="2397" kern="0" dirty="0">
                <a:ea typeface="MS PGothic" panose="020B0600070205080204" pitchFamily="34" charset="-128"/>
              </a:rPr>
              <a:t>Public Cloud</a:t>
            </a:r>
          </a:p>
        </p:txBody>
      </p:sp>
      <p:sp>
        <p:nvSpPr>
          <p:cNvPr id="138" name="Freeform 137"/>
          <p:cNvSpPr>
            <a:spLocks/>
          </p:cNvSpPr>
          <p:nvPr/>
        </p:nvSpPr>
        <p:spPr bwMode="auto">
          <a:xfrm>
            <a:off x="2642675" y="5063750"/>
            <a:ext cx="1790827" cy="99128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39" name="TextBox 138"/>
          <p:cNvSpPr txBox="1"/>
          <p:nvPr/>
        </p:nvSpPr>
        <p:spPr>
          <a:xfrm>
            <a:off x="8446399" y="6100057"/>
            <a:ext cx="2898112" cy="633327"/>
          </a:xfrm>
          <a:prstGeom prst="rect">
            <a:avLst/>
          </a:prstGeom>
          <a:noFill/>
        </p:spPr>
        <p:txBody>
          <a:bodyPr wrap="square" lIns="182647" tIns="146117" rIns="182647" bIns="146117" rtlCol="0">
            <a:spAutoFit/>
          </a:bodyPr>
          <a:lstStyle/>
          <a:p>
            <a:pPr defTabSz="931557">
              <a:lnSpc>
                <a:spcPct val="90000"/>
              </a:lnSpc>
              <a:spcAft>
                <a:spcPts val="599"/>
              </a:spcAft>
            </a:pPr>
            <a:r>
              <a:rPr lang="en-US" sz="2397" kern="0" dirty="0" smtClean="0">
                <a:ea typeface="MS PGothic" panose="020B0600070205080204" pitchFamily="34" charset="-128"/>
              </a:rPr>
              <a:t>Other </a:t>
            </a:r>
            <a:r>
              <a:rPr lang="en-US" sz="2397" kern="0" dirty="0">
                <a:ea typeface="MS PGothic" panose="020B0600070205080204" pitchFamily="34" charset="-128"/>
              </a:rPr>
              <a:t>Clouds</a:t>
            </a:r>
          </a:p>
        </p:txBody>
      </p:sp>
      <p:sp>
        <p:nvSpPr>
          <p:cNvPr id="140" name="Freeform 139"/>
          <p:cNvSpPr>
            <a:spLocks/>
          </p:cNvSpPr>
          <p:nvPr/>
        </p:nvSpPr>
        <p:spPr bwMode="auto">
          <a:xfrm>
            <a:off x="8636591" y="5042859"/>
            <a:ext cx="1790827" cy="99128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23" tIns="45661" rIns="91323" bIns="45661" numCol="1" anchor="t" anchorCtr="0" compatLnSpc="1">
            <a:prstTxWarp prst="textNoShape">
              <a:avLst/>
            </a:prstTxWarp>
          </a:bodyPr>
          <a:lstStyle/>
          <a:p>
            <a:pPr defTabSz="931557"/>
            <a:endParaRPr lang="en-US" sz="1798" kern="0">
              <a:solidFill>
                <a:srgbClr val="505050"/>
              </a:solidFill>
              <a:ea typeface="MS PGothic" panose="020B0600070205080204" pitchFamily="34" charset="-128"/>
            </a:endParaRPr>
          </a:p>
        </p:txBody>
      </p:sp>
      <p:sp>
        <p:nvSpPr>
          <p:cNvPr id="141" name="TextBox 140"/>
          <p:cNvSpPr txBox="1"/>
          <p:nvPr/>
        </p:nvSpPr>
        <p:spPr>
          <a:xfrm>
            <a:off x="5296734" y="6100058"/>
            <a:ext cx="2561552" cy="1036060"/>
          </a:xfrm>
          <a:prstGeom prst="rect">
            <a:avLst/>
          </a:prstGeom>
          <a:noFill/>
        </p:spPr>
        <p:txBody>
          <a:bodyPr wrap="square" lIns="182647" tIns="146117" rIns="182647" bIns="146117" rtlCol="0">
            <a:spAutoFit/>
          </a:bodyPr>
          <a:lstStyle/>
          <a:p>
            <a:pPr algn="ctr" defTabSz="931557">
              <a:lnSpc>
                <a:spcPct val="90000"/>
              </a:lnSpc>
              <a:spcAft>
                <a:spcPts val="599"/>
              </a:spcAft>
            </a:pPr>
            <a:r>
              <a:rPr lang="en-US" sz="2397" kern="0" dirty="0" smtClean="0">
                <a:ea typeface="MS PGothic" panose="020B0600070205080204" pitchFamily="34" charset="-128"/>
              </a:rPr>
              <a:t>On Premises</a:t>
            </a:r>
          </a:p>
          <a:p>
            <a:pPr algn="ctr" defTabSz="931557">
              <a:lnSpc>
                <a:spcPct val="90000"/>
              </a:lnSpc>
              <a:spcAft>
                <a:spcPts val="599"/>
              </a:spcAft>
            </a:pPr>
            <a:r>
              <a:rPr lang="en-US" sz="2397" kern="0" dirty="0" smtClean="0">
                <a:ea typeface="MS PGothic" panose="020B0600070205080204" pitchFamily="34" charset="-128"/>
              </a:rPr>
              <a:t>Private </a:t>
            </a:r>
            <a:r>
              <a:rPr lang="en-US" sz="2397" kern="0" dirty="0">
                <a:ea typeface="MS PGothic" panose="020B0600070205080204" pitchFamily="34" charset="-128"/>
              </a:rPr>
              <a:t>cloud</a:t>
            </a:r>
          </a:p>
        </p:txBody>
      </p:sp>
      <p:grpSp>
        <p:nvGrpSpPr>
          <p:cNvPr id="142" name="Group 8"/>
          <p:cNvGrpSpPr>
            <a:grpSpLocks noChangeAspect="1"/>
          </p:cNvGrpSpPr>
          <p:nvPr/>
        </p:nvGrpSpPr>
        <p:grpSpPr bwMode="auto">
          <a:xfrm>
            <a:off x="5610182" y="4649005"/>
            <a:ext cx="1807107" cy="1805987"/>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defTabSz="931557"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ea typeface="MS PGothic" panose="020B0600070205080204" pitchFamily="34" charset="-128"/>
              </a:endParaRPr>
            </a:p>
          </p:txBody>
        </p:sp>
      </p:grpSp>
      <p:sp>
        <p:nvSpPr>
          <p:cNvPr id="157" name="TextBox 156"/>
          <p:cNvSpPr txBox="1"/>
          <p:nvPr/>
        </p:nvSpPr>
        <p:spPr>
          <a:xfrm>
            <a:off x="1269620" y="3157154"/>
            <a:ext cx="1477287" cy="870187"/>
          </a:xfrm>
          <a:prstGeom prst="rect">
            <a:avLst/>
          </a:prstGeom>
          <a:noFill/>
        </p:spPr>
        <p:txBody>
          <a:bodyPr wrap="square" lIns="182647" tIns="146117" rIns="182647" bIns="146117" rtlCol="0">
            <a:spAutoFit/>
          </a:bodyPr>
          <a:lstStyle/>
          <a:p>
            <a:pPr algn="ctr" defTabSz="931557">
              <a:lnSpc>
                <a:spcPct val="90000"/>
              </a:lnSpc>
              <a:spcAft>
                <a:spcPts val="599"/>
              </a:spcAft>
            </a:pPr>
            <a:r>
              <a:rPr lang="en-US" sz="2000" kern="0" dirty="0" err="1" smtClean="0">
                <a:gradFill>
                  <a:gsLst>
                    <a:gs pos="12097">
                      <a:srgbClr val="FFFFFF"/>
                    </a:gs>
                    <a:gs pos="34000">
                      <a:srgbClr val="FFFFFF"/>
                    </a:gs>
                  </a:gsLst>
                  <a:lin ang="5400000" scaled="0"/>
                </a:gradFill>
                <a:ea typeface="MS PGothic" panose="020B0600070205080204" pitchFamily="34" charset="-128"/>
              </a:rPr>
              <a:t>LifecycleMgmt</a:t>
            </a:r>
            <a:endParaRPr lang="en-US" sz="2000" kern="0" dirty="0">
              <a:gradFill>
                <a:gsLst>
                  <a:gs pos="12097">
                    <a:srgbClr val="FFFFFF"/>
                  </a:gs>
                  <a:gs pos="34000">
                    <a:srgbClr val="FFFFFF"/>
                  </a:gs>
                </a:gsLst>
                <a:lin ang="5400000" scaled="0"/>
              </a:gradFill>
              <a:ea typeface="MS PGothic" panose="020B0600070205080204" pitchFamily="34" charset="-128"/>
            </a:endParaRPr>
          </a:p>
        </p:txBody>
      </p:sp>
      <p:sp>
        <p:nvSpPr>
          <p:cNvPr id="158" name="TextBox 157"/>
          <p:cNvSpPr txBox="1"/>
          <p:nvPr/>
        </p:nvSpPr>
        <p:spPr>
          <a:xfrm>
            <a:off x="2768547" y="3178682"/>
            <a:ext cx="1954352" cy="870187"/>
          </a:xfrm>
          <a:prstGeom prst="rect">
            <a:avLst/>
          </a:prstGeom>
          <a:noFill/>
        </p:spPr>
        <p:txBody>
          <a:bodyPr wrap="square" lIns="182647" tIns="146117" rIns="182647" bIns="146117" rtlCol="0">
            <a:spAutoFit/>
          </a:bodyPr>
          <a:lstStyle/>
          <a:p>
            <a:pPr algn="ctr" defTabSz="931557">
              <a:lnSpc>
                <a:spcPct val="90000"/>
              </a:lnSpc>
              <a:spcAft>
                <a:spcPts val="599"/>
              </a:spcAft>
            </a:pPr>
            <a:r>
              <a:rPr lang="en-US" sz="2000" kern="0" dirty="0">
                <a:gradFill>
                  <a:gsLst>
                    <a:gs pos="12097">
                      <a:srgbClr val="FFFFFF"/>
                    </a:gs>
                    <a:gs pos="34000">
                      <a:srgbClr val="FFFFFF"/>
                    </a:gs>
                  </a:gsLst>
                  <a:lin ang="5400000" scaled="0"/>
                </a:gradFill>
                <a:ea typeface="MS PGothic" panose="020B0600070205080204" pitchFamily="34" charset="-128"/>
              </a:rPr>
              <a:t>Independent Scaling</a:t>
            </a:r>
          </a:p>
        </p:txBody>
      </p:sp>
      <p:sp>
        <p:nvSpPr>
          <p:cNvPr id="159" name="TextBox 158"/>
          <p:cNvSpPr txBox="1"/>
          <p:nvPr/>
        </p:nvSpPr>
        <p:spPr>
          <a:xfrm>
            <a:off x="4827216" y="3162887"/>
            <a:ext cx="1954352" cy="870187"/>
          </a:xfrm>
          <a:prstGeom prst="rect">
            <a:avLst/>
          </a:prstGeom>
          <a:noFill/>
        </p:spPr>
        <p:txBody>
          <a:bodyPr wrap="square" lIns="182647" tIns="146117" rIns="182647" bIns="146117" rtlCol="0">
            <a:spAutoFit/>
          </a:bodyPr>
          <a:lstStyle/>
          <a:p>
            <a:pPr algn="ctr" defTabSz="931557">
              <a:lnSpc>
                <a:spcPct val="90000"/>
              </a:lnSpc>
              <a:spcAft>
                <a:spcPts val="599"/>
              </a:spcAft>
            </a:pPr>
            <a:r>
              <a:rPr lang="en-US" sz="2000" kern="0" dirty="0">
                <a:gradFill>
                  <a:gsLst>
                    <a:gs pos="12097">
                      <a:srgbClr val="FFFFFF"/>
                    </a:gs>
                    <a:gs pos="34000">
                      <a:srgbClr val="FFFFFF"/>
                    </a:gs>
                  </a:gsLst>
                  <a:lin ang="5400000" scaled="0"/>
                </a:gradFill>
                <a:ea typeface="MS PGothic" panose="020B0600070205080204" pitchFamily="34" charset="-128"/>
              </a:rPr>
              <a:t>Independent Updates</a:t>
            </a:r>
          </a:p>
        </p:txBody>
      </p:sp>
      <p:sp>
        <p:nvSpPr>
          <p:cNvPr id="160" name="TextBox 159"/>
          <p:cNvSpPr txBox="1"/>
          <p:nvPr/>
        </p:nvSpPr>
        <p:spPr>
          <a:xfrm>
            <a:off x="6925203" y="3162446"/>
            <a:ext cx="1656149" cy="859601"/>
          </a:xfrm>
          <a:prstGeom prst="rect">
            <a:avLst/>
          </a:prstGeom>
          <a:noFill/>
        </p:spPr>
        <p:txBody>
          <a:bodyPr wrap="square" lIns="182647" tIns="146117" rIns="182647" bIns="146117" rtlCol="0">
            <a:spAutoFit/>
          </a:bodyPr>
          <a:lstStyle/>
          <a:p>
            <a:pPr algn="ctr" defTabSz="931557">
              <a:lnSpc>
                <a:spcPct val="90000"/>
              </a:lnSpc>
              <a:spcAft>
                <a:spcPts val="599"/>
              </a:spcAft>
            </a:pPr>
            <a:r>
              <a:rPr lang="en-US" sz="2000" kern="0" dirty="0">
                <a:gradFill>
                  <a:gsLst>
                    <a:gs pos="12097">
                      <a:srgbClr val="FFFFFF"/>
                    </a:gs>
                    <a:gs pos="34000">
                      <a:srgbClr val="FFFFFF"/>
                    </a:gs>
                  </a:gsLst>
                  <a:lin ang="5400000" scaled="0"/>
                </a:gradFill>
                <a:ea typeface="MS PGothic" panose="020B0600070205080204" pitchFamily="34" charset="-128"/>
              </a:rPr>
              <a:t>Always On</a:t>
            </a:r>
            <a:br>
              <a:rPr lang="en-US" sz="2000" kern="0" dirty="0">
                <a:gradFill>
                  <a:gsLst>
                    <a:gs pos="12097">
                      <a:srgbClr val="FFFFFF"/>
                    </a:gs>
                    <a:gs pos="34000">
                      <a:srgbClr val="FFFFFF"/>
                    </a:gs>
                  </a:gsLst>
                  <a:lin ang="5400000" scaled="0"/>
                </a:gradFill>
                <a:ea typeface="MS PGothic" panose="020B0600070205080204" pitchFamily="34" charset="-128"/>
              </a:rPr>
            </a:br>
            <a:r>
              <a:rPr lang="en-US" sz="2000" kern="0" dirty="0">
                <a:gradFill>
                  <a:gsLst>
                    <a:gs pos="12097">
                      <a:srgbClr val="FFFFFF"/>
                    </a:gs>
                    <a:gs pos="34000">
                      <a:srgbClr val="FFFFFF"/>
                    </a:gs>
                  </a:gsLst>
                  <a:lin ang="5400000" scaled="0"/>
                </a:gradFill>
                <a:ea typeface="MS PGothic" panose="020B0600070205080204" pitchFamily="34" charset="-128"/>
              </a:rPr>
              <a:t>Availability</a:t>
            </a:r>
          </a:p>
        </p:txBody>
      </p:sp>
      <p:sp>
        <p:nvSpPr>
          <p:cNvPr id="161" name="TextBox 160"/>
          <p:cNvSpPr txBox="1"/>
          <p:nvPr/>
        </p:nvSpPr>
        <p:spPr>
          <a:xfrm>
            <a:off x="8636591" y="3212384"/>
            <a:ext cx="1656149" cy="849086"/>
          </a:xfrm>
          <a:prstGeom prst="rect">
            <a:avLst/>
          </a:prstGeom>
          <a:noFill/>
        </p:spPr>
        <p:txBody>
          <a:bodyPr wrap="square" lIns="182647" tIns="146117" rIns="182647" bIns="146117" rtlCol="0">
            <a:spAutoFit/>
          </a:bodyPr>
          <a:lstStyle/>
          <a:p>
            <a:pPr algn="ctr" defTabSz="931557">
              <a:lnSpc>
                <a:spcPct val="90000"/>
              </a:lnSpc>
              <a:spcAft>
                <a:spcPts val="599"/>
              </a:spcAft>
            </a:pPr>
            <a:r>
              <a:rPr lang="en-US" sz="2000" kern="0" dirty="0">
                <a:gradFill>
                  <a:gsLst>
                    <a:gs pos="12097">
                      <a:srgbClr val="FFFFFF"/>
                    </a:gs>
                    <a:gs pos="34000">
                      <a:srgbClr val="FFFFFF"/>
                    </a:gs>
                  </a:gsLst>
                  <a:lin ang="5400000" scaled="0"/>
                </a:gradFill>
                <a:ea typeface="MS PGothic" panose="020B0600070205080204" pitchFamily="34" charset="-128"/>
              </a:rPr>
              <a:t>Resource</a:t>
            </a:r>
            <a:br>
              <a:rPr lang="en-US" sz="2000" kern="0" dirty="0">
                <a:gradFill>
                  <a:gsLst>
                    <a:gs pos="12097">
                      <a:srgbClr val="FFFFFF"/>
                    </a:gs>
                    <a:gs pos="34000">
                      <a:srgbClr val="FFFFFF"/>
                    </a:gs>
                  </a:gsLst>
                  <a:lin ang="5400000" scaled="0"/>
                </a:gradFill>
                <a:ea typeface="MS PGothic" panose="020B0600070205080204" pitchFamily="34" charset="-128"/>
              </a:rPr>
            </a:br>
            <a:r>
              <a:rPr lang="en-US" sz="2000" kern="0" dirty="0">
                <a:gradFill>
                  <a:gsLst>
                    <a:gs pos="12097">
                      <a:srgbClr val="FFFFFF"/>
                    </a:gs>
                    <a:gs pos="34000">
                      <a:srgbClr val="FFFFFF"/>
                    </a:gs>
                  </a:gsLst>
                  <a:lin ang="5400000" scaled="0"/>
                </a:gradFill>
                <a:ea typeface="MS PGothic" panose="020B0600070205080204" pitchFamily="34" charset="-128"/>
              </a:rPr>
              <a:t>Efficient</a:t>
            </a:r>
          </a:p>
        </p:txBody>
      </p:sp>
      <p:sp>
        <p:nvSpPr>
          <p:cNvPr id="162" name="TextBox 161"/>
          <p:cNvSpPr txBox="1"/>
          <p:nvPr/>
        </p:nvSpPr>
        <p:spPr>
          <a:xfrm>
            <a:off x="10134896" y="3161662"/>
            <a:ext cx="1656149" cy="926030"/>
          </a:xfrm>
          <a:prstGeom prst="rect">
            <a:avLst/>
          </a:prstGeom>
          <a:noFill/>
        </p:spPr>
        <p:txBody>
          <a:bodyPr wrap="square" lIns="182647" tIns="146117" rIns="182647" bIns="146117" rtlCol="0">
            <a:spAutoFit/>
          </a:bodyPr>
          <a:lstStyle/>
          <a:p>
            <a:pPr algn="ctr" defTabSz="931557">
              <a:lnSpc>
                <a:spcPct val="90000"/>
              </a:lnSpc>
              <a:spcAft>
                <a:spcPts val="599"/>
              </a:spcAft>
            </a:pPr>
            <a:r>
              <a:rPr lang="en-US" sz="2000" kern="0" dirty="0" smtClean="0">
                <a:gradFill>
                  <a:gsLst>
                    <a:gs pos="12097">
                      <a:srgbClr val="FFFFFF"/>
                    </a:gs>
                    <a:gs pos="34000">
                      <a:srgbClr val="FFFFFF"/>
                    </a:gs>
                  </a:gsLst>
                  <a:lin ang="5400000" scaled="0"/>
                </a:gradFill>
                <a:ea typeface="MS PGothic" panose="020B0600070205080204" pitchFamily="34" charset="-128"/>
              </a:rPr>
              <a:t>Stateless/</a:t>
            </a:r>
          </a:p>
          <a:p>
            <a:pPr algn="ctr" defTabSz="931557">
              <a:lnSpc>
                <a:spcPct val="90000"/>
              </a:lnSpc>
              <a:spcAft>
                <a:spcPts val="599"/>
              </a:spcAft>
            </a:pPr>
            <a:r>
              <a:rPr lang="en-US" sz="2000" kern="0" dirty="0" err="1" smtClean="0">
                <a:gradFill>
                  <a:gsLst>
                    <a:gs pos="12097">
                      <a:srgbClr val="FFFFFF"/>
                    </a:gs>
                    <a:gs pos="34000">
                      <a:srgbClr val="FFFFFF"/>
                    </a:gs>
                  </a:gsLst>
                  <a:lin ang="5400000" scaled="0"/>
                </a:gradFill>
                <a:ea typeface="MS PGothic" panose="020B0600070205080204" pitchFamily="34" charset="-128"/>
              </a:rPr>
              <a:t>Stateful</a:t>
            </a:r>
            <a:endParaRPr lang="en-US" sz="2000" kern="0" dirty="0">
              <a:gradFill>
                <a:gsLst>
                  <a:gs pos="12097">
                    <a:srgbClr val="FFFFFF"/>
                  </a:gs>
                  <a:gs pos="34000">
                    <a:srgbClr val="FFFFFF"/>
                  </a:gs>
                </a:gsLst>
                <a:lin ang="5400000" scaled="0"/>
              </a:gradFill>
              <a:ea typeface="MS PGothic" panose="020B0600070205080204" pitchFamily="34" charset="-128"/>
            </a:endParaRPr>
          </a:p>
        </p:txBody>
      </p:sp>
      <p:sp>
        <p:nvSpPr>
          <p:cNvPr id="163" name="Title 2"/>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solidFill>
                  <a:schemeClr val="tx1"/>
                </a:solidFill>
              </a:rPr>
              <a:t>Azure Service Fabric</a:t>
            </a:r>
            <a:endParaRPr lang="en-US" dirty="0">
              <a:solidFill>
                <a:schemeClr val="tx1"/>
              </a:solidFill>
            </a:endParaRPr>
          </a:p>
        </p:txBody>
      </p:sp>
    </p:spTree>
    <p:extLst>
      <p:ext uri="{BB962C8B-B14F-4D97-AF65-F5344CB8AC3E}">
        <p14:creationId xmlns:p14="http://schemas.microsoft.com/office/powerpoint/2010/main" val="19971542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484013" y="1276587"/>
            <a:ext cx="8724102" cy="5522728"/>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a:r>
              <a:rPr lang="en-US" sz="2448" dirty="0">
                <a:latin typeface="Segoe UI" panose="020B0502040204020203" pitchFamily="34" charset="0"/>
                <a:cs typeface="Segoe UI" panose="020B0502040204020203" pitchFamily="34" charset="0"/>
              </a:rPr>
              <a:t>Datacenter (</a:t>
            </a:r>
            <a:r>
              <a:rPr lang="en-US" sz="2448" dirty="0" smtClean="0">
                <a:latin typeface="Segoe UI" panose="020B0502040204020203" pitchFamily="34" charset="0"/>
                <a:cs typeface="Segoe UI" panose="020B0502040204020203" pitchFamily="34" charset="0"/>
              </a:rPr>
              <a:t>Azure, On Premises, Other Clouds )</a:t>
            </a:r>
            <a:endParaRPr lang="en-US" sz="2448" dirty="0">
              <a:latin typeface="Segoe UI" panose="020B0502040204020203" pitchFamily="34" charset="0"/>
              <a:cs typeface="Segoe UI" panose="020B0502040204020203" pitchFamily="34" charset="0"/>
            </a:endParaRPr>
          </a:p>
          <a:p>
            <a:pPr algn="ctr"/>
            <a:endParaRPr lang="en-US" sz="2448" dirty="0">
              <a:latin typeface="Segoe UI" panose="020B0502040204020203" pitchFamily="34" charset="0"/>
              <a:cs typeface="Segoe UI" panose="020B0502040204020203" pitchFamily="34" charset="0"/>
            </a:endParaRPr>
          </a:p>
        </p:txBody>
      </p:sp>
      <p:sp>
        <p:nvSpPr>
          <p:cNvPr id="25" name="Rectangle 24"/>
          <p:cNvSpPr/>
          <p:nvPr/>
        </p:nvSpPr>
        <p:spPr bwMode="auto">
          <a:xfrm>
            <a:off x="3691229" y="4481516"/>
            <a:ext cx="1068728" cy="67044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algn="ctr"/>
            <a:r>
              <a:rPr lang="en-US" sz="1836" b="1" dirty="0">
                <a:latin typeface="Segoe UI" panose="020B0502040204020203" pitchFamily="34" charset="0"/>
                <a:cs typeface="Segoe UI" panose="020B0502040204020203" pitchFamily="34" charset="0"/>
              </a:rPr>
              <a:t>Load Balancer</a:t>
            </a:r>
          </a:p>
        </p:txBody>
      </p:sp>
      <p:sp>
        <p:nvSpPr>
          <p:cNvPr id="20" name="Rectangle 19"/>
          <p:cNvSpPr/>
          <p:nvPr/>
        </p:nvSpPr>
        <p:spPr bwMode="auto">
          <a:xfrm>
            <a:off x="5616371" y="3647031"/>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r>
              <a:rPr lang="en-US" sz="2040" b="1" dirty="0">
                <a:latin typeface="Segoe UI" panose="020B0502040204020203" pitchFamily="34" charset="0"/>
                <a:cs typeface="Segoe UI" panose="020B0502040204020203" pitchFamily="34" charset="0"/>
              </a:rPr>
              <a:t>PC/VM #1</a:t>
            </a:r>
            <a:br>
              <a:rPr lang="en-US" sz="2040" b="1" dirty="0">
                <a:latin typeface="Segoe UI" panose="020B0502040204020203" pitchFamily="34" charset="0"/>
                <a:cs typeface="Segoe UI" panose="020B0502040204020203" pitchFamily="34" charset="0"/>
              </a:rPr>
            </a:br>
            <a:endParaRPr lang="en-US" sz="2040" b="1" dirty="0">
              <a:latin typeface="Segoe UI" panose="020B0502040204020203" pitchFamily="34" charset="0"/>
              <a:cs typeface="Segoe UI" panose="020B0502040204020203" pitchFamily="34" charset="0"/>
            </a:endParaRPr>
          </a:p>
        </p:txBody>
      </p:sp>
      <p:sp>
        <p:nvSpPr>
          <p:cNvPr id="26" name="Rectangle 25"/>
          <p:cNvSpPr/>
          <p:nvPr/>
        </p:nvSpPr>
        <p:spPr>
          <a:xfrm>
            <a:off x="5788874" y="4075114"/>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solidFill>
                  <a:schemeClr val="bg1"/>
                </a:solidFill>
                <a:latin typeface="Segoe UI" panose="020B0502040204020203" pitchFamily="34" charset="0"/>
                <a:cs typeface="Segoe UI" panose="020B0502040204020203" pitchFamily="34" charset="0"/>
              </a:rPr>
              <a:t>Service Fabric</a:t>
            </a:r>
          </a:p>
        </p:txBody>
      </p:sp>
      <p:sp>
        <p:nvSpPr>
          <p:cNvPr id="28" name="Rectangle 27"/>
          <p:cNvSpPr/>
          <p:nvPr/>
        </p:nvSpPr>
        <p:spPr>
          <a:xfrm>
            <a:off x="5782025" y="453526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latin typeface="Segoe UI" panose="020B0502040204020203" pitchFamily="34" charset="0"/>
                <a:cs typeface="Segoe UI" panose="020B0502040204020203" pitchFamily="34" charset="0"/>
              </a:rPr>
              <a:t>Your code, etc.</a:t>
            </a:r>
          </a:p>
        </p:txBody>
      </p:sp>
      <p:sp>
        <p:nvSpPr>
          <p:cNvPr id="42" name="Rectangle 41"/>
          <p:cNvSpPr/>
          <p:nvPr/>
        </p:nvSpPr>
        <p:spPr bwMode="auto">
          <a:xfrm>
            <a:off x="6982675" y="1900619"/>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r>
              <a:rPr lang="en-US" sz="2040" b="1" dirty="0">
                <a:latin typeface="Segoe UI" panose="020B0502040204020203" pitchFamily="34" charset="0"/>
                <a:cs typeface="Segoe UI" panose="020B0502040204020203" pitchFamily="34" charset="0"/>
              </a:rPr>
              <a:t>PC/VM #2</a:t>
            </a:r>
            <a:br>
              <a:rPr lang="en-US" sz="2040" b="1" dirty="0">
                <a:latin typeface="Segoe UI" panose="020B0502040204020203" pitchFamily="34" charset="0"/>
                <a:cs typeface="Segoe UI" panose="020B0502040204020203" pitchFamily="34" charset="0"/>
              </a:rPr>
            </a:br>
            <a:endParaRPr lang="en-US" sz="2040" b="1" dirty="0">
              <a:latin typeface="Segoe UI" panose="020B0502040204020203" pitchFamily="34" charset="0"/>
              <a:cs typeface="Segoe UI" panose="020B0502040204020203" pitchFamily="34" charset="0"/>
            </a:endParaRPr>
          </a:p>
        </p:txBody>
      </p:sp>
      <p:sp>
        <p:nvSpPr>
          <p:cNvPr id="44" name="Rectangle 43"/>
          <p:cNvSpPr/>
          <p:nvPr/>
        </p:nvSpPr>
        <p:spPr>
          <a:xfrm>
            <a:off x="7155177" y="2328702"/>
            <a:ext cx="1803014"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solidFill>
                  <a:schemeClr val="bg1"/>
                </a:solidFill>
                <a:latin typeface="Segoe UI" panose="020B0502040204020203" pitchFamily="34" charset="0"/>
                <a:cs typeface="Segoe UI" panose="020B0502040204020203" pitchFamily="34" charset="0"/>
              </a:rPr>
              <a:t>Service Fabric</a:t>
            </a:r>
          </a:p>
        </p:txBody>
      </p:sp>
      <p:sp>
        <p:nvSpPr>
          <p:cNvPr id="46" name="Rectangle 45"/>
          <p:cNvSpPr/>
          <p:nvPr/>
        </p:nvSpPr>
        <p:spPr>
          <a:xfrm>
            <a:off x="7148328" y="2788853"/>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latin typeface="Segoe UI" panose="020B0502040204020203" pitchFamily="34" charset="0"/>
                <a:cs typeface="Segoe UI" panose="020B0502040204020203" pitchFamily="34" charset="0"/>
              </a:rPr>
              <a:t>Your code, etc.</a:t>
            </a:r>
          </a:p>
        </p:txBody>
      </p:sp>
      <p:sp>
        <p:nvSpPr>
          <p:cNvPr id="50" name="Rectangle 49"/>
          <p:cNvSpPr/>
          <p:nvPr/>
        </p:nvSpPr>
        <p:spPr bwMode="auto">
          <a:xfrm>
            <a:off x="9646495" y="268736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r>
              <a:rPr lang="en-US" sz="2040" b="1" dirty="0">
                <a:latin typeface="Segoe UI" panose="020B0502040204020203" pitchFamily="34" charset="0"/>
                <a:cs typeface="Segoe UI" panose="020B0502040204020203" pitchFamily="34" charset="0"/>
              </a:rPr>
              <a:t>PC/VM #3</a:t>
            </a:r>
            <a:br>
              <a:rPr lang="en-US" sz="2040" b="1" dirty="0">
                <a:latin typeface="Segoe UI" panose="020B0502040204020203" pitchFamily="34" charset="0"/>
                <a:cs typeface="Segoe UI" panose="020B0502040204020203" pitchFamily="34" charset="0"/>
              </a:rPr>
            </a:br>
            <a:endParaRPr lang="en-US" sz="2040" b="1" dirty="0">
              <a:latin typeface="Segoe UI" panose="020B0502040204020203" pitchFamily="34" charset="0"/>
              <a:cs typeface="Segoe UI" panose="020B0502040204020203" pitchFamily="34" charset="0"/>
            </a:endParaRPr>
          </a:p>
        </p:txBody>
      </p:sp>
      <p:sp>
        <p:nvSpPr>
          <p:cNvPr id="52" name="Rectangle 51"/>
          <p:cNvSpPr/>
          <p:nvPr/>
        </p:nvSpPr>
        <p:spPr>
          <a:xfrm>
            <a:off x="9835384" y="3126251"/>
            <a:ext cx="1789211"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solidFill>
                  <a:schemeClr val="bg1"/>
                </a:solidFill>
                <a:latin typeface="Segoe UI" panose="020B0502040204020203" pitchFamily="34" charset="0"/>
                <a:cs typeface="Segoe UI" panose="020B0502040204020203" pitchFamily="34" charset="0"/>
              </a:rPr>
              <a:t>Service Fabric</a:t>
            </a:r>
          </a:p>
        </p:txBody>
      </p:sp>
      <p:sp>
        <p:nvSpPr>
          <p:cNvPr id="53" name="Rectangle 52"/>
          <p:cNvSpPr/>
          <p:nvPr/>
        </p:nvSpPr>
        <p:spPr>
          <a:xfrm>
            <a:off x="9812149" y="357559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latin typeface="Segoe UI" panose="020B0502040204020203" pitchFamily="34" charset="0"/>
                <a:cs typeface="Segoe UI" panose="020B0502040204020203" pitchFamily="34" charset="0"/>
              </a:rPr>
              <a:t>Your code, etc.</a:t>
            </a:r>
          </a:p>
        </p:txBody>
      </p:sp>
      <p:sp>
        <p:nvSpPr>
          <p:cNvPr id="57" name="Rectangle 56"/>
          <p:cNvSpPr/>
          <p:nvPr/>
        </p:nvSpPr>
        <p:spPr bwMode="auto">
          <a:xfrm>
            <a:off x="9662882" y="428699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r>
              <a:rPr lang="en-US" sz="2040" b="1" dirty="0">
                <a:latin typeface="Segoe UI" panose="020B0502040204020203" pitchFamily="34" charset="0"/>
                <a:cs typeface="Segoe UI" panose="020B0502040204020203" pitchFamily="34" charset="0"/>
              </a:rPr>
              <a:t>PC/VM #4</a:t>
            </a:r>
            <a:br>
              <a:rPr lang="en-US" sz="2040" b="1" dirty="0">
                <a:latin typeface="Segoe UI" panose="020B0502040204020203" pitchFamily="34" charset="0"/>
                <a:cs typeface="Segoe UI" panose="020B0502040204020203" pitchFamily="34" charset="0"/>
              </a:rPr>
            </a:br>
            <a:endParaRPr lang="en-US" sz="2040" b="1" dirty="0">
              <a:latin typeface="Segoe UI" panose="020B0502040204020203" pitchFamily="34" charset="0"/>
              <a:cs typeface="Segoe UI" panose="020B0502040204020203" pitchFamily="34" charset="0"/>
            </a:endParaRPr>
          </a:p>
        </p:txBody>
      </p:sp>
      <p:sp>
        <p:nvSpPr>
          <p:cNvPr id="58" name="Rectangle 57"/>
          <p:cNvSpPr/>
          <p:nvPr/>
        </p:nvSpPr>
        <p:spPr>
          <a:xfrm>
            <a:off x="9835385" y="4711539"/>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solidFill>
                  <a:schemeClr val="bg1"/>
                </a:solidFill>
                <a:latin typeface="Segoe UI" panose="020B0502040204020203" pitchFamily="34" charset="0"/>
                <a:cs typeface="Segoe UI" panose="020B0502040204020203" pitchFamily="34" charset="0"/>
              </a:rPr>
              <a:t>Service Fabric</a:t>
            </a:r>
          </a:p>
        </p:txBody>
      </p:sp>
      <p:sp>
        <p:nvSpPr>
          <p:cNvPr id="60" name="Rectangle 59"/>
          <p:cNvSpPr/>
          <p:nvPr/>
        </p:nvSpPr>
        <p:spPr>
          <a:xfrm>
            <a:off x="9828536" y="517522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latin typeface="Segoe UI" panose="020B0502040204020203" pitchFamily="34" charset="0"/>
                <a:cs typeface="Segoe UI" panose="020B0502040204020203" pitchFamily="34" charset="0"/>
              </a:rPr>
              <a:t>Your code, etc.</a:t>
            </a:r>
          </a:p>
        </p:txBody>
      </p:sp>
      <p:sp>
        <p:nvSpPr>
          <p:cNvPr id="64" name="Rectangle 63"/>
          <p:cNvSpPr/>
          <p:nvPr/>
        </p:nvSpPr>
        <p:spPr bwMode="auto">
          <a:xfrm>
            <a:off x="6980092" y="5325715"/>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r>
              <a:rPr lang="en-US" sz="2040" b="1" dirty="0">
                <a:latin typeface="Segoe UI" panose="020B0502040204020203" pitchFamily="34" charset="0"/>
                <a:cs typeface="Segoe UI" panose="020B0502040204020203" pitchFamily="34" charset="0"/>
              </a:rPr>
              <a:t>PC/VM #5</a:t>
            </a:r>
            <a:br>
              <a:rPr lang="en-US" sz="2040" b="1" dirty="0">
                <a:latin typeface="Segoe UI" panose="020B0502040204020203" pitchFamily="34" charset="0"/>
                <a:cs typeface="Segoe UI" panose="020B0502040204020203" pitchFamily="34" charset="0"/>
              </a:rPr>
            </a:br>
            <a:endParaRPr lang="en-US" sz="2040" b="1" dirty="0">
              <a:latin typeface="Segoe UI" panose="020B0502040204020203" pitchFamily="34" charset="0"/>
              <a:cs typeface="Segoe UI" panose="020B0502040204020203" pitchFamily="34" charset="0"/>
            </a:endParaRPr>
          </a:p>
        </p:txBody>
      </p:sp>
      <p:sp>
        <p:nvSpPr>
          <p:cNvPr id="65" name="Rectangle 64"/>
          <p:cNvSpPr/>
          <p:nvPr/>
        </p:nvSpPr>
        <p:spPr>
          <a:xfrm>
            <a:off x="7152595" y="5753798"/>
            <a:ext cx="1805596"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solidFill>
                  <a:schemeClr val="bg1"/>
                </a:solidFill>
                <a:latin typeface="Segoe UI" panose="020B0502040204020203" pitchFamily="34" charset="0"/>
                <a:cs typeface="Segoe UI" panose="020B0502040204020203" pitchFamily="34" charset="0"/>
              </a:rPr>
              <a:t>Service Fabric</a:t>
            </a:r>
          </a:p>
        </p:txBody>
      </p:sp>
      <p:sp>
        <p:nvSpPr>
          <p:cNvPr id="67" name="Rectangle 66"/>
          <p:cNvSpPr/>
          <p:nvPr/>
        </p:nvSpPr>
        <p:spPr>
          <a:xfrm>
            <a:off x="7145746" y="6213949"/>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latin typeface="Segoe UI" panose="020B0502040204020203" pitchFamily="34" charset="0"/>
                <a:cs typeface="Segoe UI" panose="020B0502040204020203" pitchFamily="34" charset="0"/>
              </a:rPr>
              <a:t>Your code, etc.</a:t>
            </a:r>
          </a:p>
        </p:txBody>
      </p:sp>
      <p:sp>
        <p:nvSpPr>
          <p:cNvPr id="34" name="Title 33"/>
          <p:cNvSpPr>
            <a:spLocks noGrp="1"/>
          </p:cNvSpPr>
          <p:nvPr>
            <p:ph type="title"/>
          </p:nvPr>
        </p:nvSpPr>
        <p:spPr/>
        <p:txBody>
          <a:bodyPr/>
          <a:lstStyle/>
          <a:p>
            <a:r>
              <a:rPr lang="en-US" dirty="0"/>
              <a:t>Service Fabric </a:t>
            </a:r>
            <a:r>
              <a:rPr lang="en-US" dirty="0" smtClean="0"/>
              <a:t>Cluster</a:t>
            </a:r>
            <a:r>
              <a:rPr lang="en-US" dirty="0"/>
              <a:t/>
            </a:r>
            <a:br>
              <a:rPr lang="en-US" dirty="0"/>
            </a:br>
            <a:endParaRPr lang="en-US" dirty="0"/>
          </a:p>
        </p:txBody>
      </p:sp>
      <p:cxnSp>
        <p:nvCxnSpPr>
          <p:cNvPr id="97" name="Elbow Connector 96"/>
          <p:cNvCxnSpPr>
            <a:stCxn id="44" idx="3"/>
            <a:endCxn id="52" idx="1"/>
          </p:cNvCxnSpPr>
          <p:nvPr/>
        </p:nvCxnSpPr>
        <p:spPr>
          <a:xfrm>
            <a:off x="8958191" y="2504976"/>
            <a:ext cx="877193" cy="797549"/>
          </a:xfrm>
          <a:prstGeom prst="bentConnector3">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624595" y="3302525"/>
            <a:ext cx="16388" cy="1585288"/>
          </a:xfrm>
          <a:prstGeom prst="bentConnector3">
            <a:avLst>
              <a:gd name="adj1" fmla="val 2139208"/>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958191" y="4887813"/>
            <a:ext cx="877194" cy="1042259"/>
          </a:xfrm>
          <a:prstGeom prst="bentConnector3">
            <a:avLst>
              <a:gd name="adj1" fmla="val 50000"/>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7152595" y="4251388"/>
            <a:ext cx="441877" cy="1678684"/>
          </a:xfrm>
          <a:prstGeom prst="bentConnector5">
            <a:avLst>
              <a:gd name="adj1" fmla="val -86265"/>
              <a:gd name="adj2" fmla="val 52778"/>
              <a:gd name="adj3" fmla="val 179146"/>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7155177" y="2504976"/>
            <a:ext cx="439295" cy="1746412"/>
          </a:xfrm>
          <a:prstGeom prst="bentConnector5">
            <a:avLst>
              <a:gd name="adj1" fmla="val -86772"/>
              <a:gd name="adj2" fmla="val 50000"/>
              <a:gd name="adj3" fmla="val 199071"/>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26" idx="1"/>
          </p:cNvCxnSpPr>
          <p:nvPr/>
        </p:nvCxnSpPr>
        <p:spPr>
          <a:xfrm flipV="1">
            <a:off x="4759958" y="4251388"/>
            <a:ext cx="1028916" cy="56535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9" y="3911932"/>
            <a:ext cx="1809612" cy="180961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stCxn id="127" idx="3"/>
            <a:endCxn id="25" idx="1"/>
          </p:cNvCxnSpPr>
          <p:nvPr/>
        </p:nvCxnSpPr>
        <p:spPr>
          <a:xfrm>
            <a:off x="1998371" y="4816738"/>
            <a:ext cx="1692858"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394476" y="2856173"/>
            <a:ext cx="2946791" cy="1031704"/>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a:latin typeface="Segoe UI" panose="020B0502040204020203" pitchFamily="34" charset="0"/>
                <a:cs typeface="Segoe UI" panose="020B0502040204020203" pitchFamily="34" charset="0"/>
              </a:rPr>
              <a:t>Management </a:t>
            </a:r>
            <a:r>
              <a:rPr lang="en-US" sz="1836" b="1" dirty="0" smtClean="0">
                <a:latin typeface="Segoe UI" panose="020B0502040204020203" pitchFamily="34" charset="0"/>
                <a:cs typeface="Segoe UI" panose="020B0502040204020203" pitchFamily="34" charset="0"/>
              </a:rPr>
              <a:t>to deploy </a:t>
            </a:r>
            <a:r>
              <a:rPr lang="en-US" sz="1836" b="1" dirty="0">
                <a:latin typeface="Segoe UI" panose="020B0502040204020203" pitchFamily="34" charset="0"/>
                <a:cs typeface="Segoe UI" panose="020B0502040204020203" pitchFamily="34" charset="0"/>
              </a:rPr>
              <a:t>y</a:t>
            </a:r>
            <a:r>
              <a:rPr lang="en-US" sz="1836" b="1" dirty="0" smtClean="0">
                <a:latin typeface="Segoe UI" panose="020B0502040204020203" pitchFamily="34" charset="0"/>
                <a:cs typeface="Segoe UI" panose="020B0502040204020203" pitchFamily="34" charset="0"/>
              </a:rPr>
              <a:t>our </a:t>
            </a:r>
            <a:r>
              <a:rPr lang="en-US" sz="1836" b="1" dirty="0">
                <a:latin typeface="Segoe UI" panose="020B0502040204020203" pitchFamily="34" charset="0"/>
                <a:cs typeface="Segoe UI" panose="020B0502040204020203" pitchFamily="34" charset="0"/>
              </a:rPr>
              <a:t>code, etc.</a:t>
            </a:r>
            <a:br>
              <a:rPr lang="en-US" sz="1836" b="1" dirty="0">
                <a:latin typeface="Segoe UI" panose="020B0502040204020203" pitchFamily="34" charset="0"/>
                <a:cs typeface="Segoe UI" panose="020B0502040204020203" pitchFamily="34" charset="0"/>
              </a:rPr>
            </a:br>
            <a:r>
              <a:rPr lang="en-US" sz="1836" b="1" dirty="0" smtClean="0">
                <a:latin typeface="Segoe UI" panose="020B0502040204020203" pitchFamily="34" charset="0"/>
                <a:cs typeface="Segoe UI" panose="020B0502040204020203" pitchFamily="34" charset="0"/>
              </a:rPr>
              <a:t> </a:t>
            </a:r>
            <a:r>
              <a:rPr lang="en-US" sz="1734" dirty="0" smtClean="0">
                <a:latin typeface="Segoe UI" panose="020B0502040204020203" pitchFamily="34" charset="0"/>
                <a:cs typeface="Segoe UI" panose="020B0502040204020203" pitchFamily="34" charset="0"/>
              </a:rPr>
              <a:t>(Port</a:t>
            </a:r>
            <a:r>
              <a:rPr lang="en-US" sz="1734" dirty="0">
                <a:latin typeface="Segoe UI" panose="020B0502040204020203" pitchFamily="34" charset="0"/>
                <a:cs typeface="Segoe UI" panose="020B0502040204020203" pitchFamily="34" charset="0"/>
              </a:rPr>
              <a:t>: 19080)</a:t>
            </a:r>
          </a:p>
        </p:txBody>
      </p:sp>
      <p:sp>
        <p:nvSpPr>
          <p:cNvPr id="134" name="Rectangle 133"/>
          <p:cNvSpPr/>
          <p:nvPr/>
        </p:nvSpPr>
        <p:spPr>
          <a:xfrm>
            <a:off x="391893" y="5623501"/>
            <a:ext cx="2823263" cy="866529"/>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algn="ctr"/>
            <a:r>
              <a:rPr lang="en-US" sz="1836" b="1" dirty="0" smtClean="0">
                <a:latin typeface="Segoe UI" panose="020B0502040204020203" pitchFamily="34" charset="0"/>
                <a:cs typeface="Segoe UI" panose="020B0502040204020203" pitchFamily="34" charset="0"/>
              </a:rPr>
              <a:t>App Web </a:t>
            </a:r>
            <a:r>
              <a:rPr lang="en-US" sz="1836" b="1" dirty="0">
                <a:latin typeface="Segoe UI" panose="020B0502040204020203" pitchFamily="34" charset="0"/>
                <a:cs typeface="Segoe UI" panose="020B0502040204020203" pitchFamily="34" charset="0"/>
              </a:rPr>
              <a:t>Request</a:t>
            </a:r>
            <a:br>
              <a:rPr lang="en-US" sz="1836" b="1" dirty="0">
                <a:latin typeface="Segoe UI" panose="020B0502040204020203" pitchFamily="34" charset="0"/>
                <a:cs typeface="Segoe UI" panose="020B0502040204020203" pitchFamily="34" charset="0"/>
              </a:rPr>
            </a:br>
            <a:r>
              <a:rPr lang="en-US" sz="1734" dirty="0">
                <a:latin typeface="Segoe UI" panose="020B0502040204020203" pitchFamily="34" charset="0"/>
                <a:cs typeface="Segoe UI" panose="020B0502040204020203" pitchFamily="34" charset="0"/>
              </a:rPr>
              <a:t>(Port: 80/443/?)</a:t>
            </a:r>
          </a:p>
        </p:txBody>
      </p:sp>
      <p:cxnSp>
        <p:nvCxnSpPr>
          <p:cNvPr id="135" name="Straight Arrow Connector 134"/>
          <p:cNvCxnSpPr>
            <a:stCxn id="25" idx="3"/>
            <a:endCxn id="67" idx="1"/>
          </p:cNvCxnSpPr>
          <p:nvPr/>
        </p:nvCxnSpPr>
        <p:spPr>
          <a:xfrm>
            <a:off x="4759957" y="4816738"/>
            <a:ext cx="2385789" cy="157348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779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dissolve">
                                      <p:cBhvr>
                                        <p:cTn id="53" dur="500"/>
                                        <p:tgtEl>
                                          <p:spTgt spid="97"/>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dissolve">
                                      <p:cBhvr>
                                        <p:cTn id="57" dur="500"/>
                                        <p:tgtEl>
                                          <p:spTgt spid="106"/>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dissolve">
                                      <p:cBhvr>
                                        <p:cTn id="61" dur="500"/>
                                        <p:tgtEl>
                                          <p:spTgt spid="109"/>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dissolve">
                                      <p:cBhvr>
                                        <p:cTn id="65" dur="500"/>
                                        <p:tgtEl>
                                          <p:spTgt spid="1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dissolv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31"/>
                                        </p:tgtEl>
                                      </p:cBhvr>
                                    </p:animEffect>
                                    <p:set>
                                      <p:cBhvr>
                                        <p:cTn id="114" dur="1" fill="hold">
                                          <p:stCondLst>
                                            <p:cond delay="499"/>
                                          </p:stCondLst>
                                        </p:cTn>
                                        <p:tgtEl>
                                          <p:spTgt spid="1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28"/>
                                        </p:tgtEl>
                                      </p:cBhvr>
                                    </p:animEffect>
                                    <p:set>
                                      <p:cBhvr>
                                        <p:cTn id="117" dur="1" fill="hold">
                                          <p:stCondLst>
                                            <p:cond delay="499"/>
                                          </p:stCondLst>
                                        </p:cTn>
                                        <p:tgtEl>
                                          <p:spTgt spid="12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dissolve">
                                      <p:cBhvr>
                                        <p:cTn id="124" dur="500"/>
                                        <p:tgtEl>
                                          <p:spTgt spid="13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ipe(down)">
                                      <p:cBhvr>
                                        <p:cTn id="129" dur="500"/>
                                        <p:tgtEl>
                                          <p:spTgt spid="1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35"/>
                                        </p:tgtEl>
                                        <p:attrNameLst>
                                          <p:attrName>style.visibility</p:attrName>
                                        </p:attrNameLst>
                                      </p:cBhvr>
                                      <p:to>
                                        <p:strVal val="visible"/>
                                      </p:to>
                                    </p:set>
                                    <p:animEffect transition="in" filter="wipe(left)">
                                      <p:cBhvr>
                                        <p:cTn id="13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751868" y="1775865"/>
            <a:ext cx="5053804" cy="4997997"/>
          </a:xfrm>
          <a:prstGeom prst="rect">
            <a:avLst/>
          </a:prstGeom>
          <a:gradFill flip="none" rotWithShape="1">
            <a:gsLst>
              <a:gs pos="0">
                <a:srgbClr val="5C2D91">
                  <a:lumMod val="40000"/>
                  <a:lumOff val="60000"/>
                </a:srgbClr>
              </a:gs>
              <a:gs pos="46000">
                <a:srgbClr val="5C2D91">
                  <a:lumMod val="95000"/>
                  <a:lumOff val="5000"/>
                </a:srgbClr>
              </a:gs>
              <a:gs pos="100000">
                <a:srgbClr val="5C2D91">
                  <a:lumMod val="60000"/>
                </a:srgbClr>
              </a:gs>
            </a:gsLst>
            <a:path path="circle">
              <a:fillToRect l="50000" t="130000" r="50000" b="-30000"/>
            </a:path>
            <a:tileRect/>
          </a:gra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cs typeface="Segoe UI" panose="020B0502040204020203" pitchFamily="34" charset="0"/>
              </a:rPr>
              <a:t>Application Type: </a:t>
            </a:r>
            <a:r>
              <a:rPr kumimoji="0" lang="en-US" sz="2800" b="0" i="0" u="none" strike="noStrike" kern="0" cap="none" spc="0" normalizeH="0" baseline="0" noProof="0" dirty="0" err="1" smtClean="0">
                <a:ln>
                  <a:noFill/>
                </a:ln>
                <a:solidFill>
                  <a:srgbClr val="FFFFFF"/>
                </a:solidFill>
                <a:effectLst/>
                <a:uLnTx/>
                <a:uFillTx/>
                <a:cs typeface="Segoe UI" panose="020B0502040204020203" pitchFamily="34" charset="0"/>
              </a:rPr>
              <a:t>sfAuction</a:t>
            </a:r>
            <a:endParaRPr kumimoji="0" lang="en-US" sz="2800" b="0" i="0" u="none" strike="noStrike" kern="0" cap="none" spc="0" normalizeH="0" baseline="0" noProof="0" dirty="0" smtClean="0">
              <a:ln>
                <a:noFill/>
              </a:ln>
              <a:solidFill>
                <a:srgbClr val="FFFFFF"/>
              </a:solidFill>
              <a:effectLst/>
              <a:uLnTx/>
              <a:uFillTx/>
              <a:cs typeface="Segoe UI" panose="020B0502040204020203" pitchFamily="34" charset="0"/>
            </a:endParaRPr>
          </a:p>
        </p:txBody>
      </p:sp>
      <p:sp>
        <p:nvSpPr>
          <p:cNvPr id="5" name="Rectangle 4"/>
          <p:cNvSpPr/>
          <p:nvPr/>
        </p:nvSpPr>
        <p:spPr>
          <a:xfrm>
            <a:off x="4009850" y="2527265"/>
            <a:ext cx="4538092" cy="1200329"/>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cs typeface="Segoe UI" panose="020B0502040204020203" pitchFamily="34" charset="0"/>
              </a:rPr>
              <a:t>Service Type: </a:t>
            </a:r>
            <a: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t>Website</a:t>
            </a:r>
            <a:r>
              <a:rPr kumimoji="0" lang="en-US" sz="2400" b="1" i="0" u="none" strike="noStrike" kern="0" cap="none" spc="0" normalizeH="0" baseline="0" noProof="0" dirty="0" smtClean="0">
                <a:ln>
                  <a:noFill/>
                </a:ln>
                <a:solidFill>
                  <a:srgbClr val="FFFFFF"/>
                </a:solidFill>
                <a:effectLst/>
                <a:uLnTx/>
                <a:uFillTx/>
                <a:cs typeface="Segoe UI" panose="020B0502040204020203" pitchFamily="34" charset="0"/>
              </a:rPr>
              <a:t/>
            </a:r>
            <a:br>
              <a:rPr kumimoji="0" lang="en-US" sz="2400" b="1"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t>Guest Executable (stateless)</a:t>
            </a:r>
            <a:b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t>(Node.js)</a:t>
            </a:r>
          </a:p>
        </p:txBody>
      </p:sp>
      <p:sp>
        <p:nvSpPr>
          <p:cNvPr id="6" name="Rectangle 5"/>
          <p:cNvSpPr/>
          <p:nvPr/>
        </p:nvSpPr>
        <p:spPr>
          <a:xfrm>
            <a:off x="4009850" y="5326062"/>
            <a:ext cx="4538092" cy="1200329"/>
          </a:xfrm>
          <a:prstGeom prst="rect">
            <a:avLst/>
          </a:prstGeom>
          <a:solidFill>
            <a:schemeClr val="tx2"/>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cs typeface="Segoe UI" panose="020B0502040204020203" pitchFamily="34" charset="0"/>
              </a:rPr>
              <a:t>Service Type: </a:t>
            </a:r>
            <a: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t>Auction</a:t>
            </a:r>
            <a:r>
              <a:rPr kumimoji="0" lang="en-US" sz="2400" b="1" i="0" u="none" strike="noStrike" kern="0" cap="none" spc="0" normalizeH="0" baseline="0" noProof="0" dirty="0" smtClean="0">
                <a:ln>
                  <a:noFill/>
                </a:ln>
                <a:solidFill>
                  <a:srgbClr val="FFFFFF"/>
                </a:solidFill>
                <a:effectLst/>
                <a:uLnTx/>
                <a:uFillTx/>
                <a:cs typeface="Segoe UI" panose="020B0502040204020203" pitchFamily="34" charset="0"/>
              </a:rPr>
              <a:t/>
            </a:r>
            <a:br>
              <a:rPr kumimoji="0" lang="en-US" sz="2400" b="1"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t>Reliable Collections (</a:t>
            </a:r>
            <a:r>
              <a:rPr kumimoji="0" lang="en-US" sz="2400" b="0" i="0" u="none" strike="noStrike" kern="0" cap="none" spc="0" normalizeH="0" baseline="0" noProof="0" dirty="0" err="1" smtClean="0">
                <a:ln>
                  <a:noFill/>
                </a:ln>
                <a:solidFill>
                  <a:srgbClr val="FFFFFF"/>
                </a:solidFill>
                <a:effectLst/>
                <a:uLnTx/>
                <a:uFillTx/>
                <a:cs typeface="Segoe UI" panose="020B0502040204020203" pitchFamily="34" charset="0"/>
              </a:rPr>
              <a:t>stateful</a:t>
            </a:r>
            <a: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t>)</a:t>
            </a:r>
            <a:b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t>(C#/.NET)</a:t>
            </a:r>
          </a:p>
        </p:txBody>
      </p:sp>
      <p:sp>
        <p:nvSpPr>
          <p:cNvPr id="7" name="Title 33"/>
          <p:cNvSpPr txBox="1">
            <a:spLocks/>
          </p:cNvSpPr>
          <p:nvPr/>
        </p:nvSpPr>
        <p:spPr>
          <a:xfrm>
            <a:off x="269240" y="289511"/>
            <a:ext cx="11655840" cy="1302751"/>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dirty="0" smtClean="0">
                <a:latin typeface="Segoe UI Light"/>
              </a:rPr>
              <a:t>Service Fabric </a:t>
            </a:r>
            <a:r>
              <a:rPr kumimoji="0" lang="en-US" sz="4400" b="0" i="0" u="none" strike="noStrike" kern="1200" cap="none" spc="-100" normalizeH="0" baseline="0" noProof="0" dirty="0" smtClean="0">
                <a:ln w="3175">
                  <a:noFill/>
                </a:ln>
                <a:effectLst/>
                <a:uLnTx/>
                <a:uFillTx/>
                <a:latin typeface="Segoe UI Light"/>
                <a:ea typeface="+mn-ea"/>
                <a:cs typeface="Segoe UI" pitchFamily="34" charset="0"/>
              </a:rPr>
              <a:t>Auction App</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err="1" smtClean="0">
                <a:ln w="3175">
                  <a:noFill/>
                </a:ln>
                <a:effectLst/>
                <a:uLnTx/>
                <a:uFillTx/>
                <a:latin typeface="Segoe UI Light"/>
                <a:ea typeface="+mn-ea"/>
                <a:cs typeface="Segoe UI" pitchFamily="34" charset="0"/>
              </a:rPr>
              <a:t>Microservices</a:t>
            </a:r>
            <a:r>
              <a:rPr kumimoji="0" lang="en-US" sz="2800" b="0" i="0" u="none" strike="noStrike" kern="1200" cap="none" spc="-100" normalizeH="0" baseline="0" noProof="0" dirty="0" smtClean="0">
                <a:ln w="3175">
                  <a:noFill/>
                </a:ln>
                <a:effectLst/>
                <a:uLnTx/>
                <a:uFillTx/>
                <a:latin typeface="Segoe UI Light"/>
                <a:ea typeface="+mn-ea"/>
                <a:cs typeface="Segoe UI" pitchFamily="34" charset="0"/>
              </a:rPr>
              <a:t> design</a:t>
            </a:r>
            <a:endParaRPr kumimoji="0" lang="en-US" sz="2800" b="0" i="0" u="none" strike="noStrike" kern="1200" cap="none" spc="-100" normalizeH="0" baseline="0" noProof="0" dirty="0">
              <a:ln w="3175">
                <a:noFill/>
              </a:ln>
              <a:effectLst/>
              <a:uLnTx/>
              <a:uFillTx/>
              <a:latin typeface="Segoe UI Light"/>
              <a:ea typeface="+mn-ea"/>
              <a:cs typeface="Segoe UI" pitchFamily="34" charset="0"/>
            </a:endParaRPr>
          </a:p>
        </p:txBody>
      </p:sp>
      <p:sp>
        <p:nvSpPr>
          <p:cNvPr id="8" name="Rectangle 7"/>
          <p:cNvSpPr/>
          <p:nvPr/>
        </p:nvSpPr>
        <p:spPr>
          <a:xfrm>
            <a:off x="4009850" y="3921712"/>
            <a:ext cx="4538092" cy="1200329"/>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cs typeface="Segoe UI" panose="020B0502040204020203" pitchFamily="34" charset="0"/>
              </a:rPr>
              <a:t>Service Type: </a:t>
            </a:r>
            <a:r>
              <a:rPr kumimoji="0" lang="en-US" sz="2400" b="0" i="0" u="none" strike="noStrike" kern="0" cap="none" spc="0" normalizeH="0" baseline="0" noProof="0" dirty="0" err="1" smtClean="0">
                <a:ln>
                  <a:noFill/>
                </a:ln>
                <a:solidFill>
                  <a:srgbClr val="FFFFFF"/>
                </a:solidFill>
                <a:effectLst/>
                <a:uLnTx/>
                <a:uFillTx/>
                <a:cs typeface="Segoe UI" panose="020B0502040204020203" pitchFamily="34" charset="0"/>
              </a:rPr>
              <a:t>APIGateway</a:t>
            </a:r>
            <a:r>
              <a:rPr kumimoji="0" lang="en-US" sz="2400" b="1" i="0" u="none" strike="noStrike" kern="0" cap="none" spc="0" normalizeH="0" baseline="0" noProof="0" dirty="0" smtClean="0">
                <a:ln>
                  <a:noFill/>
                </a:ln>
                <a:solidFill>
                  <a:srgbClr val="FFFFFF"/>
                </a:solidFill>
                <a:effectLst/>
                <a:uLnTx/>
                <a:uFillTx/>
                <a:cs typeface="Segoe UI" panose="020B0502040204020203" pitchFamily="34" charset="0"/>
              </a:rPr>
              <a:t/>
            </a:r>
            <a:br>
              <a:rPr kumimoji="0" lang="en-US" sz="2400" b="1"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t>Reliable Service (stateless)</a:t>
            </a:r>
            <a:b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cs typeface="Segoe UI" panose="020B0502040204020203" pitchFamily="34" charset="0"/>
              </a:rPr>
              <a:t>(C#/.NET)</a:t>
            </a:r>
          </a:p>
        </p:txBody>
      </p:sp>
    </p:spTree>
    <p:extLst>
      <p:ext uri="{BB962C8B-B14F-4D97-AF65-F5344CB8AC3E}">
        <p14:creationId xmlns:p14="http://schemas.microsoft.com/office/powerpoint/2010/main" val="3024120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a:xfrm>
            <a:off x="274638" y="3954463"/>
            <a:ext cx="10363199" cy="1403461"/>
          </a:xfrm>
        </p:spPr>
        <p:txBody>
          <a:bodyPr/>
          <a:lstStyle/>
          <a:p>
            <a:r>
              <a:rPr lang="en-US" sz="4000" dirty="0" smtClean="0"/>
              <a:t>SF Auction</a:t>
            </a:r>
          </a:p>
          <a:p>
            <a:r>
              <a:rPr lang="en-US" sz="4000" dirty="0" smtClean="0"/>
              <a:t>Visual Studio Solution</a:t>
            </a:r>
            <a:endParaRPr lang="en-US" sz="4000" dirty="0"/>
          </a:p>
        </p:txBody>
      </p:sp>
    </p:spTree>
    <p:extLst>
      <p:ext uri="{BB962C8B-B14F-4D97-AF65-F5344CB8AC3E}">
        <p14:creationId xmlns:p14="http://schemas.microsoft.com/office/powerpoint/2010/main" val="991576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61B92A575F624CA2C0B762796A4DAB" ma:contentTypeVersion="3" ma:contentTypeDescription="Create a new document." ma:contentTypeScope="" ma:versionID="73703a57c7558518134f626babf6623d">
  <xsd:schema xmlns:xsd="http://www.w3.org/2001/XMLSchema" xmlns:xs="http://www.w3.org/2001/XMLSchema" xmlns:p="http://schemas.microsoft.com/office/2006/metadata/properties" xmlns:ns2="5f34145a-c132-4643-8e06-c422bc1c3651" targetNamespace="http://schemas.microsoft.com/office/2006/metadata/properties" ma:root="true" ma:fieldsID="fef00760c90cf64bd33a39dc5aadfb7e" ns2:_="">
    <xsd:import namespace="5f34145a-c132-4643-8e06-c422bc1c3651"/>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4145a-c132-4643-8e06-c422bc1c36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FD57CA-9355-4E13-A8E7-97D17D32A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34145a-c132-4643-8e06-c422bc1c36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5f34145a-c132-4643-8e06-c422bc1c3651"/>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3842</TotalTime>
  <Words>3514</Words>
  <Application>Microsoft Office PowerPoint</Application>
  <PresentationFormat>Custom</PresentationFormat>
  <Paragraphs>593</Paragraphs>
  <Slides>29</Slides>
  <Notes>18</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40" baseType="lpstr">
      <vt:lpstr>MS PGothic</vt:lpstr>
      <vt:lpstr>Arial</vt:lpstr>
      <vt:lpstr>Calibri</vt:lpstr>
      <vt:lpstr>Consolas</vt:lpstr>
      <vt:lpstr>Segoe UI</vt:lpstr>
      <vt:lpstr>Segoe UI Light</vt:lpstr>
      <vt:lpstr>Segoe UI Semilight</vt:lpstr>
      <vt:lpstr>Wingdings</vt:lpstr>
      <vt:lpstr>5-30721_Build_2016_Template_Light</vt:lpstr>
      <vt:lpstr>5-30721_Build_2016_Template_Dark</vt:lpstr>
      <vt:lpstr>Image</vt:lpstr>
      <vt:lpstr>PowerPoint Presentation</vt:lpstr>
      <vt:lpstr>Azure Service Fabric for Developers</vt:lpstr>
      <vt:lpstr>Why a microservices approach?</vt:lpstr>
      <vt:lpstr>PowerPoint Presentation</vt:lpstr>
      <vt:lpstr>PowerPoint Presentation</vt:lpstr>
      <vt:lpstr>PowerPoint Presentation</vt:lpstr>
      <vt:lpstr>Service Fabric Cluster </vt:lpstr>
      <vt:lpstr>PowerPoint Presentation</vt:lpstr>
      <vt:lpstr>Demo</vt:lpstr>
      <vt:lpstr>Action App in Azure</vt:lpstr>
      <vt:lpstr>Demo</vt:lpstr>
      <vt:lpstr>Service Fabric Platform Capabilities</vt:lpstr>
      <vt:lpstr>Website Guest Executable &amp; Dockers Containers ServiceManifest.xml</vt:lpstr>
      <vt:lpstr>Service Fabric Platform Capabilities</vt:lpstr>
      <vt:lpstr>Demo</vt:lpstr>
      <vt:lpstr>State Architectures: Traditional vs Service Fabric</vt:lpstr>
      <vt:lpstr>Service Fabric Platform Capabilities</vt:lpstr>
      <vt:lpstr>Stateful Auction Service</vt:lpstr>
      <vt:lpstr>Demo</vt:lpstr>
      <vt:lpstr>PowerPoint Presentation</vt:lpstr>
      <vt:lpstr>PowerPoint Presentation</vt:lpstr>
      <vt:lpstr>PowerPoint Presentation</vt:lpstr>
      <vt:lpstr>Ultra Massively Multiplayer Game</vt:lpstr>
      <vt:lpstr>Born in the cloud </vt:lpstr>
      <vt:lpstr>High Performance</vt:lpstr>
      <vt:lpstr>PowerPoint Presentation</vt:lpstr>
      <vt:lpstr>Demo</vt:lpstr>
      <vt:lpstr>Call to Action</vt:lpstr>
      <vt:lpstr>Please Complete An Evaluation Form Your input is important!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Mark Fussell</dc:creator>
  <cp:keywords>Microsoft Build 2016</cp:keywords>
  <dc:description>Template: Mitchell Derrey, Silver Fox Productions
Formatting: 
Audience Type:</dc:description>
  <cp:lastModifiedBy>Mark Fussell</cp:lastModifiedBy>
  <cp:revision>86</cp:revision>
  <dcterms:created xsi:type="dcterms:W3CDTF">2016-03-15T06:17:00Z</dcterms:created>
  <dcterms:modified xsi:type="dcterms:W3CDTF">2016-03-31T07:57:58Z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0x0101000E61B92A575F624CA2C0B762796A4DAB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